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8" r:id="rId3"/>
    <p:sldId id="259" r:id="rId4"/>
    <p:sldId id="266" r:id="rId5"/>
    <p:sldId id="260" r:id="rId6"/>
    <p:sldId id="261" r:id="rId7"/>
    <p:sldId id="267" r:id="rId8"/>
    <p:sldId id="262" r:id="rId9"/>
    <p:sldId id="268" r:id="rId10"/>
    <p:sldId id="269" r:id="rId11"/>
    <p:sldId id="270" r:id="rId12"/>
    <p:sldId id="273" r:id="rId13"/>
    <p:sldId id="274" r:id="rId14"/>
    <p:sldId id="276" r:id="rId15"/>
    <p:sldId id="277" r:id="rId16"/>
    <p:sldId id="278" r:id="rId17"/>
    <p:sldId id="279" r:id="rId18"/>
    <p:sldId id="281" r:id="rId19"/>
    <p:sldId id="283" r:id="rId20"/>
    <p:sldId id="285" r:id="rId21"/>
    <p:sldId id="286" r:id="rId22"/>
    <p:sldId id="287" r:id="rId23"/>
    <p:sldId id="288" r:id="rId24"/>
    <p:sldId id="289" r:id="rId25"/>
    <p:sldId id="290" r:id="rId26"/>
    <p:sldId id="292" r:id="rId27"/>
    <p:sldId id="272" r:id="rId28"/>
    <p:sldId id="294" r:id="rId29"/>
    <p:sldId id="296" r:id="rId30"/>
    <p:sldId id="263" r:id="rId31"/>
    <p:sldId id="297" r:id="rId32"/>
    <p:sldId id="264" r:id="rId33"/>
    <p:sldId id="298" r:id="rId34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ilton\Desktop\UFPEL%20-%20ARQUIVOS\Turma%2009\Unidade%2003\Semana%2013\PCD%20final\Washington%20-%20PCD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ilton\Desktop\UFPEL%20-%20ARQUIVOS\Turma%2009\Unidade%2003\Semana%2013\PCD%20final\Washington%20-%20PCD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ilton\Desktop\UFPEL%20-%20ARQUIVOS\Turma%2009\Unidade%2003\Semana%2013\PCD%20final\Washington%20-%20PCD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vacina contra hepatite B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0.4838709677419355</c:v>
                </c:pt>
                <c:pt idx="1">
                  <c:v>0.69047619047619047</c:v>
                </c:pt>
                <c:pt idx="2">
                  <c:v>0.76190476190476186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82-4553-951E-18B4E621D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54830336"/>
        <c:axId val="124190720"/>
      </c:barChart>
      <c:catAx>
        <c:axId val="15483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4190720"/>
        <c:crosses val="autoZero"/>
        <c:auto val="1"/>
        <c:lblAlgn val="ctr"/>
        <c:lblOffset val="100"/>
        <c:noMultiLvlLbl val="0"/>
      </c:catAx>
      <c:valAx>
        <c:axId val="124190720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15483033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Indicadores!$D$50:$F$50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Indicadores!$D$51:$F$51</c:f>
              <c:numCache>
                <c:formatCode>0.0%</c:formatCode>
                <c:ptCount val="3"/>
                <c:pt idx="0">
                  <c:v>0</c:v>
                </c:pt>
                <c:pt idx="1">
                  <c:v>0.47619047619047616</c:v>
                </c:pt>
                <c:pt idx="2">
                  <c:v>0.88095238095238093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69-4B99-BFE7-E0FB00D43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54831872"/>
        <c:axId val="9707520"/>
      </c:barChart>
      <c:catAx>
        <c:axId val="15483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07520"/>
        <c:crosses val="autoZero"/>
        <c:auto val="1"/>
        <c:lblAlgn val="ctr"/>
        <c:lblOffset val="100"/>
        <c:noMultiLvlLbl val="0"/>
      </c:catAx>
      <c:valAx>
        <c:axId val="9707520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15483187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Indicadores!$D$66:$F$66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Indicadores!$D$67:$F$67</c:f>
              <c:numCache>
                <c:formatCode>0.0%</c:formatCode>
                <c:ptCount val="3"/>
                <c:pt idx="0">
                  <c:v>0</c:v>
                </c:pt>
                <c:pt idx="1">
                  <c:v>0.23809523809523808</c:v>
                </c:pt>
                <c:pt idx="2">
                  <c:v>0.5714285714285714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D5-4B2E-8CAE-24E98A679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5796736"/>
        <c:axId val="190806784"/>
      </c:barChart>
      <c:catAx>
        <c:axId val="21579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0806784"/>
        <c:crosses val="autoZero"/>
        <c:auto val="1"/>
        <c:lblAlgn val="ctr"/>
        <c:lblOffset val="100"/>
        <c:noMultiLvlLbl val="0"/>
      </c:catAx>
      <c:valAx>
        <c:axId val="190806784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21579673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77AE7-9A6A-E541-9592-72D7CA8E8A4C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7D118C-2C01-EE43-95F2-CBC2F2AB7DC3}">
      <dgm:prSet phldrT="[Text]" custT="1"/>
      <dgm:spPr>
        <a:solidFill>
          <a:srgbClr val="CCFFCC"/>
        </a:solidFill>
        <a:ln>
          <a:solidFill>
            <a:srgbClr val="000000"/>
          </a:solidFill>
        </a:ln>
      </dgm:spPr>
      <dgm:t>
        <a:bodyPr/>
        <a:lstStyle/>
        <a:p>
          <a:r>
            <a:rPr lang="pt-BR" sz="2000" noProof="0" dirty="0" smtClean="0">
              <a:solidFill>
                <a:srgbClr val="000000"/>
              </a:solidFill>
            </a:rPr>
            <a:t>Redenção do Gurguéia</a:t>
          </a:r>
          <a:endParaRPr lang="pt-BR" sz="2000" noProof="0" dirty="0">
            <a:solidFill>
              <a:srgbClr val="000000"/>
            </a:solidFill>
          </a:endParaRPr>
        </a:p>
      </dgm:t>
    </dgm:pt>
    <dgm:pt modelId="{386CED69-EFAE-AB4B-9241-39A04DD5DE85}" type="parTrans" cxnId="{5DBE2303-5946-904E-A037-D6D02073FAB1}">
      <dgm:prSet/>
      <dgm:spPr/>
      <dgm:t>
        <a:bodyPr/>
        <a:lstStyle/>
        <a:p>
          <a:endParaRPr lang="en-US"/>
        </a:p>
      </dgm:t>
    </dgm:pt>
    <dgm:pt modelId="{AD3EA787-4638-6542-AE58-AC29BC69A56E}" type="sibTrans" cxnId="{5DBE2303-5946-904E-A037-D6D02073FAB1}">
      <dgm:prSet/>
      <dgm:spPr/>
      <dgm:t>
        <a:bodyPr/>
        <a:lstStyle/>
        <a:p>
          <a:endParaRPr lang="en-US"/>
        </a:p>
      </dgm:t>
    </dgm:pt>
    <dgm:pt modelId="{C5884D75-7D33-AD4C-BC90-5897662A7EA4}" type="asst">
      <dgm:prSet phldrT="[Text]" custT="1"/>
      <dgm:spPr>
        <a:solidFill>
          <a:srgbClr val="CCFFCC"/>
        </a:solidFill>
      </dgm:spPr>
      <dgm:t>
        <a:bodyPr/>
        <a:lstStyle/>
        <a:p>
          <a:r>
            <a:rPr lang="pt-BR" sz="2000" noProof="0" dirty="0" smtClean="0">
              <a:solidFill>
                <a:srgbClr val="000000"/>
              </a:solidFill>
            </a:rPr>
            <a:t>Sul do Estado</a:t>
          </a:r>
          <a:endParaRPr lang="pt-BR" sz="2000" noProof="0" dirty="0">
            <a:solidFill>
              <a:srgbClr val="000000"/>
            </a:solidFill>
          </a:endParaRPr>
        </a:p>
      </dgm:t>
    </dgm:pt>
    <dgm:pt modelId="{0BE0A87A-E9EC-A448-BDCD-1D75DB868F23}" type="parTrans" cxnId="{06356944-0DE7-C645-9930-4B6137A19155}">
      <dgm:prSet/>
      <dgm:spPr/>
      <dgm:t>
        <a:bodyPr/>
        <a:lstStyle/>
        <a:p>
          <a:endParaRPr lang="en-US"/>
        </a:p>
      </dgm:t>
    </dgm:pt>
    <dgm:pt modelId="{C6036797-FBC8-A34E-9EFB-42DCA05CE578}" type="sibTrans" cxnId="{06356944-0DE7-C645-9930-4B6137A19155}">
      <dgm:prSet/>
      <dgm:spPr/>
      <dgm:t>
        <a:bodyPr/>
        <a:lstStyle/>
        <a:p>
          <a:endParaRPr lang="en-US"/>
        </a:p>
      </dgm:t>
    </dgm:pt>
    <dgm:pt modelId="{52DE1E82-9AB7-644A-8AA6-621436296C6A}">
      <dgm:prSet phldrT="[Text]" custT="1"/>
      <dgm:spPr>
        <a:solidFill>
          <a:srgbClr val="CCFFCC"/>
        </a:solidFill>
      </dgm:spPr>
      <dgm:t>
        <a:bodyPr/>
        <a:lstStyle/>
        <a:p>
          <a:r>
            <a:rPr lang="pt-BR" sz="2000" noProof="0" dirty="0" smtClean="0">
              <a:solidFill>
                <a:srgbClr val="000000"/>
              </a:solidFill>
            </a:rPr>
            <a:t>População: 8494 hab. (IBGE, 2012)</a:t>
          </a:r>
          <a:endParaRPr lang="pt-BR" sz="2000" noProof="0" dirty="0">
            <a:solidFill>
              <a:srgbClr val="000000"/>
            </a:solidFill>
          </a:endParaRPr>
        </a:p>
      </dgm:t>
    </dgm:pt>
    <dgm:pt modelId="{A19E5900-C83B-544F-9C02-B11A9AC849EF}" type="parTrans" cxnId="{61BAA40A-02B2-764F-8A41-C07F0AE24E57}">
      <dgm:prSet/>
      <dgm:spPr/>
      <dgm:t>
        <a:bodyPr/>
        <a:lstStyle/>
        <a:p>
          <a:endParaRPr lang="en-US"/>
        </a:p>
      </dgm:t>
    </dgm:pt>
    <dgm:pt modelId="{92F6AB12-6941-A34D-8C88-9C9CECC701D9}" type="sibTrans" cxnId="{61BAA40A-02B2-764F-8A41-C07F0AE24E57}">
      <dgm:prSet/>
      <dgm:spPr/>
      <dgm:t>
        <a:bodyPr/>
        <a:lstStyle/>
        <a:p>
          <a:endParaRPr lang="en-US"/>
        </a:p>
      </dgm:t>
    </dgm:pt>
    <dgm:pt modelId="{3C2AC03E-FC7F-944D-95A8-24D2219BAFE2}">
      <dgm:prSet phldrT="[Text]" custT="1"/>
      <dgm:spPr>
        <a:solidFill>
          <a:srgbClr val="CCFFCC"/>
        </a:solidFill>
      </dgm:spPr>
      <dgm:t>
        <a:bodyPr/>
        <a:lstStyle/>
        <a:p>
          <a:r>
            <a:rPr lang="pt-BR" sz="2000" noProof="0" dirty="0" smtClean="0">
              <a:solidFill>
                <a:srgbClr val="000000"/>
              </a:solidFill>
            </a:rPr>
            <a:t>Maior Parte da População: Urbana</a:t>
          </a:r>
          <a:endParaRPr lang="pt-BR" sz="2000" noProof="0" dirty="0">
            <a:solidFill>
              <a:srgbClr val="000000"/>
            </a:solidFill>
          </a:endParaRPr>
        </a:p>
      </dgm:t>
    </dgm:pt>
    <dgm:pt modelId="{9137E8F0-3C3F-4C4E-9055-6ED6AE1F35DF}" type="parTrans" cxnId="{58028E6E-26F6-7949-8B84-61B22357ED6D}">
      <dgm:prSet/>
      <dgm:spPr/>
      <dgm:t>
        <a:bodyPr/>
        <a:lstStyle/>
        <a:p>
          <a:endParaRPr lang="en-US"/>
        </a:p>
      </dgm:t>
    </dgm:pt>
    <dgm:pt modelId="{4DC44FB0-8D25-614B-A539-9279CEB98A67}" type="sibTrans" cxnId="{58028E6E-26F6-7949-8B84-61B22357ED6D}">
      <dgm:prSet/>
      <dgm:spPr/>
      <dgm:t>
        <a:bodyPr/>
        <a:lstStyle/>
        <a:p>
          <a:endParaRPr lang="en-US"/>
        </a:p>
      </dgm:t>
    </dgm:pt>
    <dgm:pt modelId="{307A76D8-DEF1-3B46-AE66-A63C4575B1D1}">
      <dgm:prSet phldrT="[Text]" custT="1"/>
      <dgm:spPr>
        <a:solidFill>
          <a:srgbClr val="CCFFCC"/>
        </a:solidFill>
      </dgm:spPr>
      <dgm:t>
        <a:bodyPr/>
        <a:lstStyle/>
        <a:p>
          <a:r>
            <a:rPr lang="pt-BR" sz="2000" noProof="0" dirty="0" smtClean="0">
              <a:solidFill>
                <a:srgbClr val="000000"/>
              </a:solidFill>
            </a:rPr>
            <a:t>Economia: Agricultura</a:t>
          </a:r>
          <a:endParaRPr lang="pt-BR" sz="2000" noProof="0" dirty="0">
            <a:solidFill>
              <a:srgbClr val="000000"/>
            </a:solidFill>
          </a:endParaRPr>
        </a:p>
      </dgm:t>
    </dgm:pt>
    <dgm:pt modelId="{AA0AEA9B-C706-CE4B-8869-261F04B6CB65}" type="parTrans" cxnId="{26D6C6B8-859A-9543-BAA9-174765FBE177}">
      <dgm:prSet/>
      <dgm:spPr/>
      <dgm:t>
        <a:bodyPr/>
        <a:lstStyle/>
        <a:p>
          <a:endParaRPr lang="en-US"/>
        </a:p>
      </dgm:t>
    </dgm:pt>
    <dgm:pt modelId="{29873FB7-41EC-7142-B0E9-66D8C71CBF1E}" type="sibTrans" cxnId="{26D6C6B8-859A-9543-BAA9-174765FBE177}">
      <dgm:prSet/>
      <dgm:spPr/>
      <dgm:t>
        <a:bodyPr/>
        <a:lstStyle/>
        <a:p>
          <a:endParaRPr lang="en-US"/>
        </a:p>
      </dgm:t>
    </dgm:pt>
    <dgm:pt modelId="{0D3588D9-9D5F-2944-A53F-7CD458417196}" type="pres">
      <dgm:prSet presAssocID="{4A977AE7-9A6A-E541-9592-72D7CA8E8A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C66DCF5-3A07-754C-B839-5772A7E3B848}" type="pres">
      <dgm:prSet presAssocID="{CF7D118C-2C01-EE43-95F2-CBC2F2AB7DC3}" presName="hierRoot1" presStyleCnt="0">
        <dgm:presLayoutVars>
          <dgm:hierBranch val="init"/>
        </dgm:presLayoutVars>
      </dgm:prSet>
      <dgm:spPr/>
    </dgm:pt>
    <dgm:pt modelId="{B7E326DB-8ED1-CE41-B0E1-076835DAF242}" type="pres">
      <dgm:prSet presAssocID="{CF7D118C-2C01-EE43-95F2-CBC2F2AB7DC3}" presName="rootComposite1" presStyleCnt="0"/>
      <dgm:spPr/>
    </dgm:pt>
    <dgm:pt modelId="{63F802FB-D885-A346-970C-ED599ED068C0}" type="pres">
      <dgm:prSet presAssocID="{CF7D118C-2C01-EE43-95F2-CBC2F2AB7DC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1DEEB9-B759-7C40-AB90-7EED57CABC6B}" type="pres">
      <dgm:prSet presAssocID="{CF7D118C-2C01-EE43-95F2-CBC2F2AB7DC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93BC869-246F-0E44-B8EC-8A87BE3ADE9D}" type="pres">
      <dgm:prSet presAssocID="{CF7D118C-2C01-EE43-95F2-CBC2F2AB7DC3}" presName="hierChild2" presStyleCnt="0"/>
      <dgm:spPr/>
    </dgm:pt>
    <dgm:pt modelId="{335DE4BA-DF07-FA4D-9427-67ED3FE9BD3B}" type="pres">
      <dgm:prSet presAssocID="{A19E5900-C83B-544F-9C02-B11A9AC849EF}" presName="Name37" presStyleLbl="parChTrans1D2" presStyleIdx="0" presStyleCnt="4"/>
      <dgm:spPr/>
      <dgm:t>
        <a:bodyPr/>
        <a:lstStyle/>
        <a:p>
          <a:endParaRPr lang="en-US"/>
        </a:p>
      </dgm:t>
    </dgm:pt>
    <dgm:pt modelId="{FA635753-3CC1-754E-A33E-C2EE56DDFCA5}" type="pres">
      <dgm:prSet presAssocID="{52DE1E82-9AB7-644A-8AA6-621436296C6A}" presName="hierRoot2" presStyleCnt="0">
        <dgm:presLayoutVars>
          <dgm:hierBranch val="init"/>
        </dgm:presLayoutVars>
      </dgm:prSet>
      <dgm:spPr/>
    </dgm:pt>
    <dgm:pt modelId="{10EDBAD4-8F54-6840-8892-3F408D9EF860}" type="pres">
      <dgm:prSet presAssocID="{52DE1E82-9AB7-644A-8AA6-621436296C6A}" presName="rootComposite" presStyleCnt="0"/>
      <dgm:spPr/>
    </dgm:pt>
    <dgm:pt modelId="{1C98F7D5-6C22-8046-95B5-9F2DE6B1348B}" type="pres">
      <dgm:prSet presAssocID="{52DE1E82-9AB7-644A-8AA6-621436296C6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B226B3-99DE-3E46-BD18-E51E821F6EF2}" type="pres">
      <dgm:prSet presAssocID="{52DE1E82-9AB7-644A-8AA6-621436296C6A}" presName="rootConnector" presStyleLbl="node2" presStyleIdx="0" presStyleCnt="3"/>
      <dgm:spPr/>
      <dgm:t>
        <a:bodyPr/>
        <a:lstStyle/>
        <a:p>
          <a:endParaRPr lang="en-US"/>
        </a:p>
      </dgm:t>
    </dgm:pt>
    <dgm:pt modelId="{70668947-8863-B049-B70A-C0578B4E064E}" type="pres">
      <dgm:prSet presAssocID="{52DE1E82-9AB7-644A-8AA6-621436296C6A}" presName="hierChild4" presStyleCnt="0"/>
      <dgm:spPr/>
    </dgm:pt>
    <dgm:pt modelId="{315F6396-05D9-1144-9A96-BD2B99AD1A7A}" type="pres">
      <dgm:prSet presAssocID="{52DE1E82-9AB7-644A-8AA6-621436296C6A}" presName="hierChild5" presStyleCnt="0"/>
      <dgm:spPr/>
    </dgm:pt>
    <dgm:pt modelId="{222248C3-BB9D-B44F-A98C-286C1ACE786F}" type="pres">
      <dgm:prSet presAssocID="{9137E8F0-3C3F-4C4E-9055-6ED6AE1F35DF}" presName="Name37" presStyleLbl="parChTrans1D2" presStyleIdx="1" presStyleCnt="4"/>
      <dgm:spPr/>
      <dgm:t>
        <a:bodyPr/>
        <a:lstStyle/>
        <a:p>
          <a:endParaRPr lang="en-US"/>
        </a:p>
      </dgm:t>
    </dgm:pt>
    <dgm:pt modelId="{E6ED94CE-7E7E-8541-B667-F0E4EFB98AA3}" type="pres">
      <dgm:prSet presAssocID="{3C2AC03E-FC7F-944D-95A8-24D2219BAFE2}" presName="hierRoot2" presStyleCnt="0">
        <dgm:presLayoutVars>
          <dgm:hierBranch val="init"/>
        </dgm:presLayoutVars>
      </dgm:prSet>
      <dgm:spPr/>
    </dgm:pt>
    <dgm:pt modelId="{9AB58307-40E3-0742-916F-0E5C44E1A749}" type="pres">
      <dgm:prSet presAssocID="{3C2AC03E-FC7F-944D-95A8-24D2219BAFE2}" presName="rootComposite" presStyleCnt="0"/>
      <dgm:spPr/>
    </dgm:pt>
    <dgm:pt modelId="{F16AD738-10AD-0E41-9D6C-ED79EE23BE4A}" type="pres">
      <dgm:prSet presAssocID="{3C2AC03E-FC7F-944D-95A8-24D2219BAFE2}" presName="rootText" presStyleLbl="node2" presStyleIdx="1" presStyleCnt="3" custScaleX="1114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4F6588-B984-5E43-869C-3AB011AC7B2B}" type="pres">
      <dgm:prSet presAssocID="{3C2AC03E-FC7F-944D-95A8-24D2219BAFE2}" presName="rootConnector" presStyleLbl="node2" presStyleIdx="1" presStyleCnt="3"/>
      <dgm:spPr/>
      <dgm:t>
        <a:bodyPr/>
        <a:lstStyle/>
        <a:p>
          <a:endParaRPr lang="en-US"/>
        </a:p>
      </dgm:t>
    </dgm:pt>
    <dgm:pt modelId="{E8D034D8-91CB-F844-9248-C7F28EC6A93C}" type="pres">
      <dgm:prSet presAssocID="{3C2AC03E-FC7F-944D-95A8-24D2219BAFE2}" presName="hierChild4" presStyleCnt="0"/>
      <dgm:spPr/>
    </dgm:pt>
    <dgm:pt modelId="{8D9FED1C-854A-E44B-87AD-1ABCE66DCA60}" type="pres">
      <dgm:prSet presAssocID="{3C2AC03E-FC7F-944D-95A8-24D2219BAFE2}" presName="hierChild5" presStyleCnt="0"/>
      <dgm:spPr/>
    </dgm:pt>
    <dgm:pt modelId="{81AED502-B250-E44E-B548-0ACD7B97FDDF}" type="pres">
      <dgm:prSet presAssocID="{AA0AEA9B-C706-CE4B-8869-261F04B6CB6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68FE07B8-94C9-2E45-B364-B1482F7BA779}" type="pres">
      <dgm:prSet presAssocID="{307A76D8-DEF1-3B46-AE66-A63C4575B1D1}" presName="hierRoot2" presStyleCnt="0">
        <dgm:presLayoutVars>
          <dgm:hierBranch val="init"/>
        </dgm:presLayoutVars>
      </dgm:prSet>
      <dgm:spPr/>
    </dgm:pt>
    <dgm:pt modelId="{8BEA17C4-325F-244A-AEC2-00ACE36F938C}" type="pres">
      <dgm:prSet presAssocID="{307A76D8-DEF1-3B46-AE66-A63C4575B1D1}" presName="rootComposite" presStyleCnt="0"/>
      <dgm:spPr/>
    </dgm:pt>
    <dgm:pt modelId="{B929DBA0-E39D-814D-84C8-92E369841408}" type="pres">
      <dgm:prSet presAssocID="{307A76D8-DEF1-3B46-AE66-A63C4575B1D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00A707-9F77-584E-AB03-078799CEB391}" type="pres">
      <dgm:prSet presAssocID="{307A76D8-DEF1-3B46-AE66-A63C4575B1D1}" presName="rootConnector" presStyleLbl="node2" presStyleIdx="2" presStyleCnt="3"/>
      <dgm:spPr/>
      <dgm:t>
        <a:bodyPr/>
        <a:lstStyle/>
        <a:p>
          <a:endParaRPr lang="en-US"/>
        </a:p>
      </dgm:t>
    </dgm:pt>
    <dgm:pt modelId="{3BB79101-FAC0-A44D-BDB5-E7A95B5D20FB}" type="pres">
      <dgm:prSet presAssocID="{307A76D8-DEF1-3B46-AE66-A63C4575B1D1}" presName="hierChild4" presStyleCnt="0"/>
      <dgm:spPr/>
    </dgm:pt>
    <dgm:pt modelId="{906A12CE-06CF-704B-BA66-5E57244318B8}" type="pres">
      <dgm:prSet presAssocID="{307A76D8-DEF1-3B46-AE66-A63C4575B1D1}" presName="hierChild5" presStyleCnt="0"/>
      <dgm:spPr/>
    </dgm:pt>
    <dgm:pt modelId="{220931DE-7DED-B540-B163-6884FA7AFFAD}" type="pres">
      <dgm:prSet presAssocID="{CF7D118C-2C01-EE43-95F2-CBC2F2AB7DC3}" presName="hierChild3" presStyleCnt="0"/>
      <dgm:spPr/>
    </dgm:pt>
    <dgm:pt modelId="{CC0AA7F0-CFBE-D44F-BF1B-DF886D4E9AFE}" type="pres">
      <dgm:prSet presAssocID="{0BE0A87A-E9EC-A448-BDCD-1D75DB868F23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5B1754A2-75E0-4941-9666-8ADDB337DFEF}" type="pres">
      <dgm:prSet presAssocID="{C5884D75-7D33-AD4C-BC90-5897662A7EA4}" presName="hierRoot3" presStyleCnt="0">
        <dgm:presLayoutVars>
          <dgm:hierBranch val="init"/>
        </dgm:presLayoutVars>
      </dgm:prSet>
      <dgm:spPr/>
    </dgm:pt>
    <dgm:pt modelId="{400479C3-4C32-9F47-ABBA-FD88FCED3D4F}" type="pres">
      <dgm:prSet presAssocID="{C5884D75-7D33-AD4C-BC90-5897662A7EA4}" presName="rootComposite3" presStyleCnt="0"/>
      <dgm:spPr/>
    </dgm:pt>
    <dgm:pt modelId="{102F5869-67F8-BE4D-9C30-2ECF4490DF36}" type="pres">
      <dgm:prSet presAssocID="{C5884D75-7D33-AD4C-BC90-5897662A7EA4}" presName="rootText3" presStyleLbl="asst1" presStyleIdx="0" presStyleCnt="1" custScaleX="1183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9CEF06-9AD4-3E46-A668-08E025AAB876}" type="pres">
      <dgm:prSet presAssocID="{C5884D75-7D33-AD4C-BC90-5897662A7EA4}" presName="rootConnector3" presStyleLbl="asst1" presStyleIdx="0" presStyleCnt="1"/>
      <dgm:spPr/>
      <dgm:t>
        <a:bodyPr/>
        <a:lstStyle/>
        <a:p>
          <a:endParaRPr lang="en-US"/>
        </a:p>
      </dgm:t>
    </dgm:pt>
    <dgm:pt modelId="{E7B76394-BFA9-2E4E-858D-BB44AF74D4B5}" type="pres">
      <dgm:prSet presAssocID="{C5884D75-7D33-AD4C-BC90-5897662A7EA4}" presName="hierChild6" presStyleCnt="0"/>
      <dgm:spPr/>
    </dgm:pt>
    <dgm:pt modelId="{1C075062-CD4F-E043-92D5-27B63D27E674}" type="pres">
      <dgm:prSet presAssocID="{C5884D75-7D33-AD4C-BC90-5897662A7EA4}" presName="hierChild7" presStyleCnt="0"/>
      <dgm:spPr/>
    </dgm:pt>
  </dgm:ptLst>
  <dgm:cxnLst>
    <dgm:cxn modelId="{8E636221-D94B-3C47-B6D4-670414714990}" type="presOf" srcId="{3C2AC03E-FC7F-944D-95A8-24D2219BAFE2}" destId="{524F6588-B984-5E43-869C-3AB011AC7B2B}" srcOrd="1" destOrd="0" presId="urn:microsoft.com/office/officeart/2005/8/layout/orgChart1"/>
    <dgm:cxn modelId="{E22950E4-3B96-E948-9C81-445D7EB3CC2D}" type="presOf" srcId="{307A76D8-DEF1-3B46-AE66-A63C4575B1D1}" destId="{B929DBA0-E39D-814D-84C8-92E369841408}" srcOrd="0" destOrd="0" presId="urn:microsoft.com/office/officeart/2005/8/layout/orgChart1"/>
    <dgm:cxn modelId="{F385AEFB-3CBB-4141-A793-18AE44881154}" type="presOf" srcId="{307A76D8-DEF1-3B46-AE66-A63C4575B1D1}" destId="{D200A707-9F77-584E-AB03-078799CEB391}" srcOrd="1" destOrd="0" presId="urn:microsoft.com/office/officeart/2005/8/layout/orgChart1"/>
    <dgm:cxn modelId="{312B156F-4913-0341-AE0C-44A9C26B8057}" type="presOf" srcId="{0BE0A87A-E9EC-A448-BDCD-1D75DB868F23}" destId="{CC0AA7F0-CFBE-D44F-BF1B-DF886D4E9AFE}" srcOrd="0" destOrd="0" presId="urn:microsoft.com/office/officeart/2005/8/layout/orgChart1"/>
    <dgm:cxn modelId="{5DBE2303-5946-904E-A037-D6D02073FAB1}" srcId="{4A977AE7-9A6A-E541-9592-72D7CA8E8A4C}" destId="{CF7D118C-2C01-EE43-95F2-CBC2F2AB7DC3}" srcOrd="0" destOrd="0" parTransId="{386CED69-EFAE-AB4B-9241-39A04DD5DE85}" sibTransId="{AD3EA787-4638-6542-AE58-AC29BC69A56E}"/>
    <dgm:cxn modelId="{A769B60C-423F-0646-A8E8-4CF43F5E9399}" type="presOf" srcId="{C5884D75-7D33-AD4C-BC90-5897662A7EA4}" destId="{579CEF06-9AD4-3E46-A668-08E025AAB876}" srcOrd="1" destOrd="0" presId="urn:microsoft.com/office/officeart/2005/8/layout/orgChart1"/>
    <dgm:cxn modelId="{7AFC287A-F064-8440-9F75-4B800BFD5E02}" type="presOf" srcId="{AA0AEA9B-C706-CE4B-8869-261F04B6CB65}" destId="{81AED502-B250-E44E-B548-0ACD7B97FDDF}" srcOrd="0" destOrd="0" presId="urn:microsoft.com/office/officeart/2005/8/layout/orgChart1"/>
    <dgm:cxn modelId="{0A88E693-50CF-394E-AEEC-AE5B6147BFC4}" type="presOf" srcId="{4A977AE7-9A6A-E541-9592-72D7CA8E8A4C}" destId="{0D3588D9-9D5F-2944-A53F-7CD458417196}" srcOrd="0" destOrd="0" presId="urn:microsoft.com/office/officeart/2005/8/layout/orgChart1"/>
    <dgm:cxn modelId="{695FD4E2-39CC-A340-94BD-27DA96CB960C}" type="presOf" srcId="{C5884D75-7D33-AD4C-BC90-5897662A7EA4}" destId="{102F5869-67F8-BE4D-9C30-2ECF4490DF36}" srcOrd="0" destOrd="0" presId="urn:microsoft.com/office/officeart/2005/8/layout/orgChart1"/>
    <dgm:cxn modelId="{9A16E08D-8103-D945-8848-ED9D76E8CFEC}" type="presOf" srcId="{3C2AC03E-FC7F-944D-95A8-24D2219BAFE2}" destId="{F16AD738-10AD-0E41-9D6C-ED79EE23BE4A}" srcOrd="0" destOrd="0" presId="urn:microsoft.com/office/officeart/2005/8/layout/orgChart1"/>
    <dgm:cxn modelId="{2DC8EE92-4DB5-B344-B8DC-C82CFD9E75C3}" type="presOf" srcId="{9137E8F0-3C3F-4C4E-9055-6ED6AE1F35DF}" destId="{222248C3-BB9D-B44F-A98C-286C1ACE786F}" srcOrd="0" destOrd="0" presId="urn:microsoft.com/office/officeart/2005/8/layout/orgChart1"/>
    <dgm:cxn modelId="{41924D6F-8CA9-9E46-8D86-1663843B6168}" type="presOf" srcId="{52DE1E82-9AB7-644A-8AA6-621436296C6A}" destId="{1C98F7D5-6C22-8046-95B5-9F2DE6B1348B}" srcOrd="0" destOrd="0" presId="urn:microsoft.com/office/officeart/2005/8/layout/orgChart1"/>
    <dgm:cxn modelId="{886F4807-90C7-BF41-9393-DD49F741D434}" type="presOf" srcId="{A19E5900-C83B-544F-9C02-B11A9AC849EF}" destId="{335DE4BA-DF07-FA4D-9427-67ED3FE9BD3B}" srcOrd="0" destOrd="0" presId="urn:microsoft.com/office/officeart/2005/8/layout/orgChart1"/>
    <dgm:cxn modelId="{58028E6E-26F6-7949-8B84-61B22357ED6D}" srcId="{CF7D118C-2C01-EE43-95F2-CBC2F2AB7DC3}" destId="{3C2AC03E-FC7F-944D-95A8-24D2219BAFE2}" srcOrd="2" destOrd="0" parTransId="{9137E8F0-3C3F-4C4E-9055-6ED6AE1F35DF}" sibTransId="{4DC44FB0-8D25-614B-A539-9279CEB98A67}"/>
    <dgm:cxn modelId="{61BAA40A-02B2-764F-8A41-C07F0AE24E57}" srcId="{CF7D118C-2C01-EE43-95F2-CBC2F2AB7DC3}" destId="{52DE1E82-9AB7-644A-8AA6-621436296C6A}" srcOrd="1" destOrd="0" parTransId="{A19E5900-C83B-544F-9C02-B11A9AC849EF}" sibTransId="{92F6AB12-6941-A34D-8C88-9C9CECC701D9}"/>
    <dgm:cxn modelId="{199BFBB9-4F6D-224B-B323-3F3E94BC1D3F}" type="presOf" srcId="{CF7D118C-2C01-EE43-95F2-CBC2F2AB7DC3}" destId="{63F802FB-D885-A346-970C-ED599ED068C0}" srcOrd="0" destOrd="0" presId="urn:microsoft.com/office/officeart/2005/8/layout/orgChart1"/>
    <dgm:cxn modelId="{26D6C6B8-859A-9543-BAA9-174765FBE177}" srcId="{CF7D118C-2C01-EE43-95F2-CBC2F2AB7DC3}" destId="{307A76D8-DEF1-3B46-AE66-A63C4575B1D1}" srcOrd="3" destOrd="0" parTransId="{AA0AEA9B-C706-CE4B-8869-261F04B6CB65}" sibTransId="{29873FB7-41EC-7142-B0E9-66D8C71CBF1E}"/>
    <dgm:cxn modelId="{BA788DE6-12CC-7042-87B7-E0BFF8267872}" type="presOf" srcId="{CF7D118C-2C01-EE43-95F2-CBC2F2AB7DC3}" destId="{C81DEEB9-B759-7C40-AB90-7EED57CABC6B}" srcOrd="1" destOrd="0" presId="urn:microsoft.com/office/officeart/2005/8/layout/orgChart1"/>
    <dgm:cxn modelId="{06356944-0DE7-C645-9930-4B6137A19155}" srcId="{CF7D118C-2C01-EE43-95F2-CBC2F2AB7DC3}" destId="{C5884D75-7D33-AD4C-BC90-5897662A7EA4}" srcOrd="0" destOrd="0" parTransId="{0BE0A87A-E9EC-A448-BDCD-1D75DB868F23}" sibTransId="{C6036797-FBC8-A34E-9EFB-42DCA05CE578}"/>
    <dgm:cxn modelId="{7A4BAE27-537E-EF4D-ABCA-10C4E859E0D2}" type="presOf" srcId="{52DE1E82-9AB7-644A-8AA6-621436296C6A}" destId="{E2B226B3-99DE-3E46-BD18-E51E821F6EF2}" srcOrd="1" destOrd="0" presId="urn:microsoft.com/office/officeart/2005/8/layout/orgChart1"/>
    <dgm:cxn modelId="{F0B6B70F-9353-B64F-9772-3662EBDF71B4}" type="presParOf" srcId="{0D3588D9-9D5F-2944-A53F-7CD458417196}" destId="{EC66DCF5-3A07-754C-B839-5772A7E3B848}" srcOrd="0" destOrd="0" presId="urn:microsoft.com/office/officeart/2005/8/layout/orgChart1"/>
    <dgm:cxn modelId="{A2098358-1947-6A4E-8EA5-A83AA6FDF641}" type="presParOf" srcId="{EC66DCF5-3A07-754C-B839-5772A7E3B848}" destId="{B7E326DB-8ED1-CE41-B0E1-076835DAF242}" srcOrd="0" destOrd="0" presId="urn:microsoft.com/office/officeart/2005/8/layout/orgChart1"/>
    <dgm:cxn modelId="{FDADF1ED-178D-B74F-A129-91D7514D4331}" type="presParOf" srcId="{B7E326DB-8ED1-CE41-B0E1-076835DAF242}" destId="{63F802FB-D885-A346-970C-ED599ED068C0}" srcOrd="0" destOrd="0" presId="urn:microsoft.com/office/officeart/2005/8/layout/orgChart1"/>
    <dgm:cxn modelId="{40352AD8-7B6B-9443-BE71-E9C50C91C544}" type="presParOf" srcId="{B7E326DB-8ED1-CE41-B0E1-076835DAF242}" destId="{C81DEEB9-B759-7C40-AB90-7EED57CABC6B}" srcOrd="1" destOrd="0" presId="urn:microsoft.com/office/officeart/2005/8/layout/orgChart1"/>
    <dgm:cxn modelId="{5BBA9EBB-395B-3743-AF95-1FC1BC4409D9}" type="presParOf" srcId="{EC66DCF5-3A07-754C-B839-5772A7E3B848}" destId="{993BC869-246F-0E44-B8EC-8A87BE3ADE9D}" srcOrd="1" destOrd="0" presId="urn:microsoft.com/office/officeart/2005/8/layout/orgChart1"/>
    <dgm:cxn modelId="{8108C4D3-FF32-FD4A-BA02-E0513ADA81FD}" type="presParOf" srcId="{993BC869-246F-0E44-B8EC-8A87BE3ADE9D}" destId="{335DE4BA-DF07-FA4D-9427-67ED3FE9BD3B}" srcOrd="0" destOrd="0" presId="urn:microsoft.com/office/officeart/2005/8/layout/orgChart1"/>
    <dgm:cxn modelId="{D7EB4016-84E0-5C40-8846-B51680C28215}" type="presParOf" srcId="{993BC869-246F-0E44-B8EC-8A87BE3ADE9D}" destId="{FA635753-3CC1-754E-A33E-C2EE56DDFCA5}" srcOrd="1" destOrd="0" presId="urn:microsoft.com/office/officeart/2005/8/layout/orgChart1"/>
    <dgm:cxn modelId="{5C6AE093-3DB6-0F48-B40C-32C8332C42FB}" type="presParOf" srcId="{FA635753-3CC1-754E-A33E-C2EE56DDFCA5}" destId="{10EDBAD4-8F54-6840-8892-3F408D9EF860}" srcOrd="0" destOrd="0" presId="urn:microsoft.com/office/officeart/2005/8/layout/orgChart1"/>
    <dgm:cxn modelId="{C72B4339-1935-AA43-B97B-257ED727871A}" type="presParOf" srcId="{10EDBAD4-8F54-6840-8892-3F408D9EF860}" destId="{1C98F7D5-6C22-8046-95B5-9F2DE6B1348B}" srcOrd="0" destOrd="0" presId="urn:microsoft.com/office/officeart/2005/8/layout/orgChart1"/>
    <dgm:cxn modelId="{B515C67F-CCD4-9140-9566-2C9A941EA111}" type="presParOf" srcId="{10EDBAD4-8F54-6840-8892-3F408D9EF860}" destId="{E2B226B3-99DE-3E46-BD18-E51E821F6EF2}" srcOrd="1" destOrd="0" presId="urn:microsoft.com/office/officeart/2005/8/layout/orgChart1"/>
    <dgm:cxn modelId="{FA8BDD5C-1669-4A4B-B797-CBA75E5FCB3D}" type="presParOf" srcId="{FA635753-3CC1-754E-A33E-C2EE56DDFCA5}" destId="{70668947-8863-B049-B70A-C0578B4E064E}" srcOrd="1" destOrd="0" presId="urn:microsoft.com/office/officeart/2005/8/layout/orgChart1"/>
    <dgm:cxn modelId="{DA28BB97-45F0-4949-A62A-86C81153F0C6}" type="presParOf" srcId="{FA635753-3CC1-754E-A33E-C2EE56DDFCA5}" destId="{315F6396-05D9-1144-9A96-BD2B99AD1A7A}" srcOrd="2" destOrd="0" presId="urn:microsoft.com/office/officeart/2005/8/layout/orgChart1"/>
    <dgm:cxn modelId="{FB82810B-FC02-E74B-B707-68967E793CD7}" type="presParOf" srcId="{993BC869-246F-0E44-B8EC-8A87BE3ADE9D}" destId="{222248C3-BB9D-B44F-A98C-286C1ACE786F}" srcOrd="2" destOrd="0" presId="urn:microsoft.com/office/officeart/2005/8/layout/orgChart1"/>
    <dgm:cxn modelId="{32EC361F-78AA-6549-A2C5-83BB66347CEE}" type="presParOf" srcId="{993BC869-246F-0E44-B8EC-8A87BE3ADE9D}" destId="{E6ED94CE-7E7E-8541-B667-F0E4EFB98AA3}" srcOrd="3" destOrd="0" presId="urn:microsoft.com/office/officeart/2005/8/layout/orgChart1"/>
    <dgm:cxn modelId="{96245772-EB65-934C-B5D4-7559BFDD168D}" type="presParOf" srcId="{E6ED94CE-7E7E-8541-B667-F0E4EFB98AA3}" destId="{9AB58307-40E3-0742-916F-0E5C44E1A749}" srcOrd="0" destOrd="0" presId="urn:microsoft.com/office/officeart/2005/8/layout/orgChart1"/>
    <dgm:cxn modelId="{F55598CC-8B9E-7242-96D6-85809691C1EA}" type="presParOf" srcId="{9AB58307-40E3-0742-916F-0E5C44E1A749}" destId="{F16AD738-10AD-0E41-9D6C-ED79EE23BE4A}" srcOrd="0" destOrd="0" presId="urn:microsoft.com/office/officeart/2005/8/layout/orgChart1"/>
    <dgm:cxn modelId="{D262C770-4FE0-E748-8934-8DE6B0F95A83}" type="presParOf" srcId="{9AB58307-40E3-0742-916F-0E5C44E1A749}" destId="{524F6588-B984-5E43-869C-3AB011AC7B2B}" srcOrd="1" destOrd="0" presId="urn:microsoft.com/office/officeart/2005/8/layout/orgChart1"/>
    <dgm:cxn modelId="{1A5A789A-A945-934E-B4C3-F9A531CB3B58}" type="presParOf" srcId="{E6ED94CE-7E7E-8541-B667-F0E4EFB98AA3}" destId="{E8D034D8-91CB-F844-9248-C7F28EC6A93C}" srcOrd="1" destOrd="0" presId="urn:microsoft.com/office/officeart/2005/8/layout/orgChart1"/>
    <dgm:cxn modelId="{A41D3077-07F4-914F-8888-68D9DF4195B1}" type="presParOf" srcId="{E6ED94CE-7E7E-8541-B667-F0E4EFB98AA3}" destId="{8D9FED1C-854A-E44B-87AD-1ABCE66DCA60}" srcOrd="2" destOrd="0" presId="urn:microsoft.com/office/officeart/2005/8/layout/orgChart1"/>
    <dgm:cxn modelId="{F79CA7BE-CD8C-E141-BCA8-418389A90E8A}" type="presParOf" srcId="{993BC869-246F-0E44-B8EC-8A87BE3ADE9D}" destId="{81AED502-B250-E44E-B548-0ACD7B97FDDF}" srcOrd="4" destOrd="0" presId="urn:microsoft.com/office/officeart/2005/8/layout/orgChart1"/>
    <dgm:cxn modelId="{E81AD82E-116C-6142-8883-AC1186B1B03C}" type="presParOf" srcId="{993BC869-246F-0E44-B8EC-8A87BE3ADE9D}" destId="{68FE07B8-94C9-2E45-B364-B1482F7BA779}" srcOrd="5" destOrd="0" presId="urn:microsoft.com/office/officeart/2005/8/layout/orgChart1"/>
    <dgm:cxn modelId="{4E85C9F9-2392-D340-8F53-6C22D022FD80}" type="presParOf" srcId="{68FE07B8-94C9-2E45-B364-B1482F7BA779}" destId="{8BEA17C4-325F-244A-AEC2-00ACE36F938C}" srcOrd="0" destOrd="0" presId="urn:microsoft.com/office/officeart/2005/8/layout/orgChart1"/>
    <dgm:cxn modelId="{8EF511CF-461E-DB4F-83D6-EE60885FC4AE}" type="presParOf" srcId="{8BEA17C4-325F-244A-AEC2-00ACE36F938C}" destId="{B929DBA0-E39D-814D-84C8-92E369841408}" srcOrd="0" destOrd="0" presId="urn:microsoft.com/office/officeart/2005/8/layout/orgChart1"/>
    <dgm:cxn modelId="{FB7C01FE-C12B-C64A-91D0-048EF6E5D791}" type="presParOf" srcId="{8BEA17C4-325F-244A-AEC2-00ACE36F938C}" destId="{D200A707-9F77-584E-AB03-078799CEB391}" srcOrd="1" destOrd="0" presId="urn:microsoft.com/office/officeart/2005/8/layout/orgChart1"/>
    <dgm:cxn modelId="{67E85908-FABA-BA45-92AD-238A78E980A9}" type="presParOf" srcId="{68FE07B8-94C9-2E45-B364-B1482F7BA779}" destId="{3BB79101-FAC0-A44D-BDB5-E7A95B5D20FB}" srcOrd="1" destOrd="0" presId="urn:microsoft.com/office/officeart/2005/8/layout/orgChart1"/>
    <dgm:cxn modelId="{2494A20D-E9AC-B045-87AA-EA3F95929F86}" type="presParOf" srcId="{68FE07B8-94C9-2E45-B364-B1482F7BA779}" destId="{906A12CE-06CF-704B-BA66-5E57244318B8}" srcOrd="2" destOrd="0" presId="urn:microsoft.com/office/officeart/2005/8/layout/orgChart1"/>
    <dgm:cxn modelId="{D31F2F74-C601-C64A-9E37-B936FECFD62A}" type="presParOf" srcId="{EC66DCF5-3A07-754C-B839-5772A7E3B848}" destId="{220931DE-7DED-B540-B163-6884FA7AFFAD}" srcOrd="2" destOrd="0" presId="urn:microsoft.com/office/officeart/2005/8/layout/orgChart1"/>
    <dgm:cxn modelId="{E167B04E-3EDE-884F-8977-42220C42C7ED}" type="presParOf" srcId="{220931DE-7DED-B540-B163-6884FA7AFFAD}" destId="{CC0AA7F0-CFBE-D44F-BF1B-DF886D4E9AFE}" srcOrd="0" destOrd="0" presId="urn:microsoft.com/office/officeart/2005/8/layout/orgChart1"/>
    <dgm:cxn modelId="{F72D3EAC-2323-1D4B-B9AA-37E16D5F48C9}" type="presParOf" srcId="{220931DE-7DED-B540-B163-6884FA7AFFAD}" destId="{5B1754A2-75E0-4941-9666-8ADDB337DFEF}" srcOrd="1" destOrd="0" presId="urn:microsoft.com/office/officeart/2005/8/layout/orgChart1"/>
    <dgm:cxn modelId="{1248AAB7-8A85-9143-AF6C-AC2D0F40DDB5}" type="presParOf" srcId="{5B1754A2-75E0-4941-9666-8ADDB337DFEF}" destId="{400479C3-4C32-9F47-ABBA-FD88FCED3D4F}" srcOrd="0" destOrd="0" presId="urn:microsoft.com/office/officeart/2005/8/layout/orgChart1"/>
    <dgm:cxn modelId="{9419DF76-6F71-5646-B993-E1204610205E}" type="presParOf" srcId="{400479C3-4C32-9F47-ABBA-FD88FCED3D4F}" destId="{102F5869-67F8-BE4D-9C30-2ECF4490DF36}" srcOrd="0" destOrd="0" presId="urn:microsoft.com/office/officeart/2005/8/layout/orgChart1"/>
    <dgm:cxn modelId="{7EB467C6-7E8B-9146-82DE-C79634B0F229}" type="presParOf" srcId="{400479C3-4C32-9F47-ABBA-FD88FCED3D4F}" destId="{579CEF06-9AD4-3E46-A668-08E025AAB876}" srcOrd="1" destOrd="0" presId="urn:microsoft.com/office/officeart/2005/8/layout/orgChart1"/>
    <dgm:cxn modelId="{CEED1EB9-2681-8342-98CE-F4A1E13E02C1}" type="presParOf" srcId="{5B1754A2-75E0-4941-9666-8ADDB337DFEF}" destId="{E7B76394-BFA9-2E4E-858D-BB44AF74D4B5}" srcOrd="1" destOrd="0" presId="urn:microsoft.com/office/officeart/2005/8/layout/orgChart1"/>
    <dgm:cxn modelId="{6407AB7A-8C89-304D-A168-E45B02EF2104}" type="presParOf" srcId="{5B1754A2-75E0-4941-9666-8ADDB337DFEF}" destId="{1C075062-CD4F-E043-92D5-27B63D27E67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248603-80C4-7649-B041-A2DD11CF4700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81DA0F-99D3-4E47-B01C-880F07DFB3FB}">
      <dgm:prSet phldrT="[Text]"/>
      <dgm:spPr>
        <a:solidFill>
          <a:srgbClr val="CCFFCC"/>
        </a:solidFill>
      </dgm:spPr>
      <dgm:t>
        <a:bodyPr/>
        <a:lstStyle/>
        <a:p>
          <a:r>
            <a:rPr lang="pt-BR" noProof="0" dirty="0" smtClean="0">
              <a:solidFill>
                <a:srgbClr val="000000"/>
              </a:solidFill>
            </a:rPr>
            <a:t>UBS da Família da Planaltina</a:t>
          </a:r>
          <a:endParaRPr lang="pt-BR" noProof="0" dirty="0">
            <a:solidFill>
              <a:srgbClr val="000000"/>
            </a:solidFill>
          </a:endParaRPr>
        </a:p>
      </dgm:t>
    </dgm:pt>
    <dgm:pt modelId="{AAAED174-8575-6246-A85E-17D0DB725F6A}" type="parTrans" cxnId="{B7D5EBCD-9896-2943-AA98-7C790ECD9EA2}">
      <dgm:prSet/>
      <dgm:spPr/>
      <dgm:t>
        <a:bodyPr/>
        <a:lstStyle/>
        <a:p>
          <a:endParaRPr lang="en-US"/>
        </a:p>
      </dgm:t>
    </dgm:pt>
    <dgm:pt modelId="{3F1C617E-42A9-2D49-8EA3-45973365AB9D}" type="sibTrans" cxnId="{B7D5EBCD-9896-2943-AA98-7C790ECD9EA2}">
      <dgm:prSet/>
      <dgm:spPr/>
      <dgm:t>
        <a:bodyPr/>
        <a:lstStyle/>
        <a:p>
          <a:endParaRPr lang="en-US"/>
        </a:p>
      </dgm:t>
    </dgm:pt>
    <dgm:pt modelId="{833F8988-666B-8E49-9886-13C680B64F0B}">
      <dgm:prSet phldrT="[Text]" custT="1"/>
      <dgm:spPr>
        <a:solidFill>
          <a:srgbClr val="CCFFCC"/>
        </a:solidFill>
      </dgm:spPr>
      <dgm:t>
        <a:bodyPr/>
        <a:lstStyle/>
        <a:p>
          <a:r>
            <a:rPr lang="pt-BR" sz="2200" noProof="0" dirty="0" smtClean="0">
              <a:solidFill>
                <a:srgbClr val="000000"/>
              </a:solidFill>
            </a:rPr>
            <a:t>+/- 20 anos de construída</a:t>
          </a:r>
          <a:endParaRPr lang="pt-BR" sz="2200" noProof="0" dirty="0">
            <a:solidFill>
              <a:srgbClr val="000000"/>
            </a:solidFill>
          </a:endParaRPr>
        </a:p>
      </dgm:t>
    </dgm:pt>
    <dgm:pt modelId="{A5424DB3-100F-4144-A0CB-B65C056F2B0D}" type="parTrans" cxnId="{9FDCC996-6FE6-C946-BAC4-18083B40D6C3}">
      <dgm:prSet/>
      <dgm:spPr/>
      <dgm:t>
        <a:bodyPr/>
        <a:lstStyle/>
        <a:p>
          <a:endParaRPr lang="en-US"/>
        </a:p>
      </dgm:t>
    </dgm:pt>
    <dgm:pt modelId="{00D83A98-2FD1-AB4C-A644-B6448CA453E6}" type="sibTrans" cxnId="{9FDCC996-6FE6-C946-BAC4-18083B40D6C3}">
      <dgm:prSet/>
      <dgm:spPr/>
      <dgm:t>
        <a:bodyPr/>
        <a:lstStyle/>
        <a:p>
          <a:endParaRPr lang="en-US"/>
        </a:p>
      </dgm:t>
    </dgm:pt>
    <dgm:pt modelId="{CA29413C-8117-1C4B-B93A-B3297B70A24D}">
      <dgm:prSet phldrT="[Text]" custT="1"/>
      <dgm:spPr>
        <a:solidFill>
          <a:srgbClr val="CCFFCC"/>
        </a:solidFill>
      </dgm:spPr>
      <dgm:t>
        <a:bodyPr/>
        <a:lstStyle/>
        <a:p>
          <a:r>
            <a:rPr lang="pt-BR" sz="2200" noProof="0" dirty="0" smtClean="0">
              <a:solidFill>
                <a:srgbClr val="000000"/>
              </a:solidFill>
            </a:rPr>
            <a:t>Reforma 2014: persistência dos erros</a:t>
          </a:r>
          <a:endParaRPr lang="pt-BR" sz="2200" noProof="0" dirty="0">
            <a:solidFill>
              <a:srgbClr val="000000"/>
            </a:solidFill>
          </a:endParaRPr>
        </a:p>
      </dgm:t>
    </dgm:pt>
    <dgm:pt modelId="{B364A1CE-864D-2642-B065-5B11506CC368}" type="parTrans" cxnId="{2D116F29-E61C-8B4D-B093-83DBAF369A5E}">
      <dgm:prSet/>
      <dgm:spPr/>
      <dgm:t>
        <a:bodyPr/>
        <a:lstStyle/>
        <a:p>
          <a:endParaRPr lang="en-US"/>
        </a:p>
      </dgm:t>
    </dgm:pt>
    <dgm:pt modelId="{29035792-3C0D-9D4C-BE85-019E50590503}" type="sibTrans" cxnId="{2D116F29-E61C-8B4D-B093-83DBAF369A5E}">
      <dgm:prSet/>
      <dgm:spPr/>
      <dgm:t>
        <a:bodyPr/>
        <a:lstStyle/>
        <a:p>
          <a:endParaRPr lang="en-US"/>
        </a:p>
      </dgm:t>
    </dgm:pt>
    <dgm:pt modelId="{442B9CF3-A0B8-9246-A790-3AD1B1D6B82A}">
      <dgm:prSet phldrT="[Text]"/>
      <dgm:spPr>
        <a:solidFill>
          <a:srgbClr val="CCFFCC"/>
        </a:solidFill>
      </dgm:spPr>
      <dgm:t>
        <a:bodyPr/>
        <a:lstStyle/>
        <a:p>
          <a:r>
            <a:rPr lang="pt-BR" noProof="0" dirty="0" smtClean="0">
              <a:solidFill>
                <a:srgbClr val="000000"/>
              </a:solidFill>
            </a:rPr>
            <a:t>Ausência de técnicas de engenharia hospitalar</a:t>
          </a:r>
          <a:endParaRPr lang="pt-BR" noProof="0" dirty="0">
            <a:solidFill>
              <a:srgbClr val="000000"/>
            </a:solidFill>
          </a:endParaRPr>
        </a:p>
      </dgm:t>
    </dgm:pt>
    <dgm:pt modelId="{96C6C030-6811-2D4E-A26C-1AC75AC3DF4D}" type="parTrans" cxnId="{6B32F12B-8FC3-AD46-A45F-58E17F00E3F0}">
      <dgm:prSet/>
      <dgm:spPr/>
      <dgm:t>
        <a:bodyPr/>
        <a:lstStyle/>
        <a:p>
          <a:endParaRPr lang="en-US"/>
        </a:p>
      </dgm:t>
    </dgm:pt>
    <dgm:pt modelId="{62E70808-A09A-DA4F-9D33-24699A5F8033}" type="sibTrans" cxnId="{6B32F12B-8FC3-AD46-A45F-58E17F00E3F0}">
      <dgm:prSet/>
      <dgm:spPr/>
      <dgm:t>
        <a:bodyPr/>
        <a:lstStyle/>
        <a:p>
          <a:endParaRPr lang="en-US"/>
        </a:p>
      </dgm:t>
    </dgm:pt>
    <dgm:pt modelId="{9950AA7E-238C-6245-97C4-563BEDEAAE14}" type="pres">
      <dgm:prSet presAssocID="{BE248603-80C4-7649-B041-A2DD11CF470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8E9D09F-22B7-9346-8A34-F1817CF9B210}" type="pres">
      <dgm:prSet presAssocID="{AF81DA0F-99D3-4E47-B01C-880F07DFB3FB}" presName="singleCycle" presStyleCnt="0"/>
      <dgm:spPr/>
    </dgm:pt>
    <dgm:pt modelId="{1D0CFA72-A5C0-C04B-9EBE-94640E01365D}" type="pres">
      <dgm:prSet presAssocID="{AF81DA0F-99D3-4E47-B01C-880F07DFB3FB}" presName="singleCenter" presStyleLbl="node1" presStyleIdx="0" presStyleCnt="4" custScaleX="142361" custScaleY="137039" custLinFactNeighborX="-1978" custLinFactNeighborY="3391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EDE5848A-B18E-3844-93D4-BECF1517FC55}" type="pres">
      <dgm:prSet presAssocID="{A5424DB3-100F-4144-A0CB-B65C056F2B0D}" presName="Name56" presStyleLbl="parChTrans1D2" presStyleIdx="0" presStyleCnt="3"/>
      <dgm:spPr/>
      <dgm:t>
        <a:bodyPr/>
        <a:lstStyle/>
        <a:p>
          <a:endParaRPr lang="en-US"/>
        </a:p>
      </dgm:t>
    </dgm:pt>
    <dgm:pt modelId="{3A66E8E5-268C-D245-B479-E0388E88BF5F}" type="pres">
      <dgm:prSet presAssocID="{833F8988-666B-8E49-9886-13C680B64F0B}" presName="text0" presStyleLbl="node1" presStyleIdx="1" presStyleCnt="4" custScaleX="240983" custScaleY="108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65372-6745-2849-BEFE-AAFCD8BBD933}" type="pres">
      <dgm:prSet presAssocID="{B364A1CE-864D-2642-B065-5B11506CC368}" presName="Name56" presStyleLbl="parChTrans1D2" presStyleIdx="1" presStyleCnt="3"/>
      <dgm:spPr/>
      <dgm:t>
        <a:bodyPr/>
        <a:lstStyle/>
        <a:p>
          <a:endParaRPr lang="en-US"/>
        </a:p>
      </dgm:t>
    </dgm:pt>
    <dgm:pt modelId="{6111CC3B-F2E8-E64A-BCF8-6331E1C4C9DC}" type="pres">
      <dgm:prSet presAssocID="{CA29413C-8117-1C4B-B93A-B3297B70A24D}" presName="text0" presStyleLbl="node1" presStyleIdx="2" presStyleCnt="4" custScaleX="241079" custScaleY="205984" custRadScaleRad="133817" custRadScaleInc="-69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0107D-2008-EA48-8F70-48B20A506216}" type="pres">
      <dgm:prSet presAssocID="{96C6C030-6811-2D4E-A26C-1AC75AC3DF4D}" presName="Name56" presStyleLbl="parChTrans1D2" presStyleIdx="2" presStyleCnt="3"/>
      <dgm:spPr/>
      <dgm:t>
        <a:bodyPr/>
        <a:lstStyle/>
        <a:p>
          <a:endParaRPr lang="en-US"/>
        </a:p>
      </dgm:t>
    </dgm:pt>
    <dgm:pt modelId="{2E655846-603D-9C43-BD6C-39B8780A678F}" type="pres">
      <dgm:prSet presAssocID="{442B9CF3-A0B8-9246-A790-3AD1B1D6B82A}" presName="text0" presStyleLbl="node1" presStyleIdx="3" presStyleCnt="4" custScaleX="220999" custScaleY="197452" custRadScaleRad="140129" custRadScaleInc="68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116F29-E61C-8B4D-B093-83DBAF369A5E}" srcId="{AF81DA0F-99D3-4E47-B01C-880F07DFB3FB}" destId="{CA29413C-8117-1C4B-B93A-B3297B70A24D}" srcOrd="1" destOrd="0" parTransId="{B364A1CE-864D-2642-B065-5B11506CC368}" sibTransId="{29035792-3C0D-9D4C-BE85-019E50590503}"/>
    <dgm:cxn modelId="{9FDCC996-6FE6-C946-BAC4-18083B40D6C3}" srcId="{AF81DA0F-99D3-4E47-B01C-880F07DFB3FB}" destId="{833F8988-666B-8E49-9886-13C680B64F0B}" srcOrd="0" destOrd="0" parTransId="{A5424DB3-100F-4144-A0CB-B65C056F2B0D}" sibTransId="{00D83A98-2FD1-AB4C-A644-B6448CA453E6}"/>
    <dgm:cxn modelId="{3A1F8D18-76D6-1B4D-9EDF-FE2C1F717CBD}" type="presOf" srcId="{96C6C030-6811-2D4E-A26C-1AC75AC3DF4D}" destId="{EB20107D-2008-EA48-8F70-48B20A506216}" srcOrd="0" destOrd="0" presId="urn:microsoft.com/office/officeart/2008/layout/RadialCluster"/>
    <dgm:cxn modelId="{9CBDEBF6-B8ED-D14B-BDE2-43A029E61F70}" type="presOf" srcId="{833F8988-666B-8E49-9886-13C680B64F0B}" destId="{3A66E8E5-268C-D245-B479-E0388E88BF5F}" srcOrd="0" destOrd="0" presId="urn:microsoft.com/office/officeart/2008/layout/RadialCluster"/>
    <dgm:cxn modelId="{6B32F12B-8FC3-AD46-A45F-58E17F00E3F0}" srcId="{AF81DA0F-99D3-4E47-B01C-880F07DFB3FB}" destId="{442B9CF3-A0B8-9246-A790-3AD1B1D6B82A}" srcOrd="2" destOrd="0" parTransId="{96C6C030-6811-2D4E-A26C-1AC75AC3DF4D}" sibTransId="{62E70808-A09A-DA4F-9D33-24699A5F8033}"/>
    <dgm:cxn modelId="{11E90996-89EA-224F-9A19-7173F82E71BF}" type="presOf" srcId="{A5424DB3-100F-4144-A0CB-B65C056F2B0D}" destId="{EDE5848A-B18E-3844-93D4-BECF1517FC55}" srcOrd="0" destOrd="0" presId="urn:microsoft.com/office/officeart/2008/layout/RadialCluster"/>
    <dgm:cxn modelId="{B7D5EBCD-9896-2943-AA98-7C790ECD9EA2}" srcId="{BE248603-80C4-7649-B041-A2DD11CF4700}" destId="{AF81DA0F-99D3-4E47-B01C-880F07DFB3FB}" srcOrd="0" destOrd="0" parTransId="{AAAED174-8575-6246-A85E-17D0DB725F6A}" sibTransId="{3F1C617E-42A9-2D49-8EA3-45973365AB9D}"/>
    <dgm:cxn modelId="{D2312022-5D81-9243-838E-5A29B8B3F8C5}" type="presOf" srcId="{442B9CF3-A0B8-9246-A790-3AD1B1D6B82A}" destId="{2E655846-603D-9C43-BD6C-39B8780A678F}" srcOrd="0" destOrd="0" presId="urn:microsoft.com/office/officeart/2008/layout/RadialCluster"/>
    <dgm:cxn modelId="{A16FF525-54F3-1348-9E40-5B20A32F5B16}" type="presOf" srcId="{BE248603-80C4-7649-B041-A2DD11CF4700}" destId="{9950AA7E-238C-6245-97C4-563BEDEAAE14}" srcOrd="0" destOrd="0" presId="urn:microsoft.com/office/officeart/2008/layout/RadialCluster"/>
    <dgm:cxn modelId="{526BFE59-B106-634B-AB48-5BB7A9A6A164}" type="presOf" srcId="{B364A1CE-864D-2642-B065-5B11506CC368}" destId="{F4565372-6745-2849-BEFE-AAFCD8BBD933}" srcOrd="0" destOrd="0" presId="urn:microsoft.com/office/officeart/2008/layout/RadialCluster"/>
    <dgm:cxn modelId="{809CC91B-71B7-6248-A9EE-929A618FAB28}" type="presOf" srcId="{AF81DA0F-99D3-4E47-B01C-880F07DFB3FB}" destId="{1D0CFA72-A5C0-C04B-9EBE-94640E01365D}" srcOrd="0" destOrd="0" presId="urn:microsoft.com/office/officeart/2008/layout/RadialCluster"/>
    <dgm:cxn modelId="{9A03DA6B-67ED-F74C-9593-F2FEC143FE4A}" type="presOf" srcId="{CA29413C-8117-1C4B-B93A-B3297B70A24D}" destId="{6111CC3B-F2E8-E64A-BCF8-6331E1C4C9DC}" srcOrd="0" destOrd="0" presId="urn:microsoft.com/office/officeart/2008/layout/RadialCluster"/>
    <dgm:cxn modelId="{7606437E-49EC-0A48-8244-29ECCDE9A8A3}" type="presParOf" srcId="{9950AA7E-238C-6245-97C4-563BEDEAAE14}" destId="{58E9D09F-22B7-9346-8A34-F1817CF9B210}" srcOrd="0" destOrd="0" presId="urn:microsoft.com/office/officeart/2008/layout/RadialCluster"/>
    <dgm:cxn modelId="{E44E70C6-792F-494E-A2D5-B9EE1A104CA9}" type="presParOf" srcId="{58E9D09F-22B7-9346-8A34-F1817CF9B210}" destId="{1D0CFA72-A5C0-C04B-9EBE-94640E01365D}" srcOrd="0" destOrd="0" presId="urn:microsoft.com/office/officeart/2008/layout/RadialCluster"/>
    <dgm:cxn modelId="{E1D18D3F-1F90-4F40-A257-3EF24FE62E45}" type="presParOf" srcId="{58E9D09F-22B7-9346-8A34-F1817CF9B210}" destId="{EDE5848A-B18E-3844-93D4-BECF1517FC55}" srcOrd="1" destOrd="0" presId="urn:microsoft.com/office/officeart/2008/layout/RadialCluster"/>
    <dgm:cxn modelId="{C8F9063C-1FC5-F049-9854-BACEE8851423}" type="presParOf" srcId="{58E9D09F-22B7-9346-8A34-F1817CF9B210}" destId="{3A66E8E5-268C-D245-B479-E0388E88BF5F}" srcOrd="2" destOrd="0" presId="urn:microsoft.com/office/officeart/2008/layout/RadialCluster"/>
    <dgm:cxn modelId="{6DD330B6-2C6C-EE4F-8911-9B070D8C37A4}" type="presParOf" srcId="{58E9D09F-22B7-9346-8A34-F1817CF9B210}" destId="{F4565372-6745-2849-BEFE-AAFCD8BBD933}" srcOrd="3" destOrd="0" presId="urn:microsoft.com/office/officeart/2008/layout/RadialCluster"/>
    <dgm:cxn modelId="{A7495AE1-1AFD-8F41-BD6E-8F3EDDB8FCC6}" type="presParOf" srcId="{58E9D09F-22B7-9346-8A34-F1817CF9B210}" destId="{6111CC3B-F2E8-E64A-BCF8-6331E1C4C9DC}" srcOrd="4" destOrd="0" presId="urn:microsoft.com/office/officeart/2008/layout/RadialCluster"/>
    <dgm:cxn modelId="{FCE8901B-1466-EA43-9918-6CC1FE32B69A}" type="presParOf" srcId="{58E9D09F-22B7-9346-8A34-F1817CF9B210}" destId="{EB20107D-2008-EA48-8F70-48B20A506216}" srcOrd="5" destOrd="0" presId="urn:microsoft.com/office/officeart/2008/layout/RadialCluster"/>
    <dgm:cxn modelId="{F9C3A2D3-ADE1-F047-AC9A-0C387E2CBE8F}" type="presParOf" srcId="{58E9D09F-22B7-9346-8A34-F1817CF9B210}" destId="{2E655846-603D-9C43-BD6C-39B8780A678F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AA7F0-CFBE-D44F-BF1B-DF886D4E9AFE}">
      <dsp:nvSpPr>
        <dsp:cNvPr id="0" name=""/>
        <dsp:cNvSpPr/>
      </dsp:nvSpPr>
      <dsp:spPr>
        <a:xfrm>
          <a:off x="2697694" y="867493"/>
          <a:ext cx="170388" cy="746464"/>
        </a:xfrm>
        <a:custGeom>
          <a:avLst/>
          <a:gdLst/>
          <a:ahLst/>
          <a:cxnLst/>
          <a:rect l="0" t="0" r="0" b="0"/>
          <a:pathLst>
            <a:path>
              <a:moveTo>
                <a:pt x="170388" y="0"/>
              </a:moveTo>
              <a:lnTo>
                <a:pt x="170388" y="746464"/>
              </a:lnTo>
              <a:lnTo>
                <a:pt x="0" y="7464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AED502-B250-E44E-B548-0ACD7B97FDDF}">
      <dsp:nvSpPr>
        <dsp:cNvPr id="0" name=""/>
        <dsp:cNvSpPr/>
      </dsp:nvSpPr>
      <dsp:spPr>
        <a:xfrm>
          <a:off x="2868083" y="867493"/>
          <a:ext cx="2056096" cy="1492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2540"/>
              </a:lnTo>
              <a:lnTo>
                <a:pt x="2056096" y="1322540"/>
              </a:lnTo>
              <a:lnTo>
                <a:pt x="2056096" y="14929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248C3-BB9D-B44F-A98C-286C1ACE786F}">
      <dsp:nvSpPr>
        <dsp:cNvPr id="0" name=""/>
        <dsp:cNvSpPr/>
      </dsp:nvSpPr>
      <dsp:spPr>
        <a:xfrm>
          <a:off x="2822363" y="867493"/>
          <a:ext cx="91440" cy="14929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929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DE4BA-DF07-FA4D-9427-67ED3FE9BD3B}">
      <dsp:nvSpPr>
        <dsp:cNvPr id="0" name=""/>
        <dsp:cNvSpPr/>
      </dsp:nvSpPr>
      <dsp:spPr>
        <a:xfrm>
          <a:off x="811986" y="867493"/>
          <a:ext cx="2056096" cy="1492929"/>
        </a:xfrm>
        <a:custGeom>
          <a:avLst/>
          <a:gdLst/>
          <a:ahLst/>
          <a:cxnLst/>
          <a:rect l="0" t="0" r="0" b="0"/>
          <a:pathLst>
            <a:path>
              <a:moveTo>
                <a:pt x="2056096" y="0"/>
              </a:moveTo>
              <a:lnTo>
                <a:pt x="2056096" y="1322540"/>
              </a:lnTo>
              <a:lnTo>
                <a:pt x="0" y="1322540"/>
              </a:lnTo>
              <a:lnTo>
                <a:pt x="0" y="14929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802FB-D885-A346-970C-ED599ED068C0}">
      <dsp:nvSpPr>
        <dsp:cNvPr id="0" name=""/>
        <dsp:cNvSpPr/>
      </dsp:nvSpPr>
      <dsp:spPr>
        <a:xfrm>
          <a:off x="2056708" y="56118"/>
          <a:ext cx="1622749" cy="811374"/>
        </a:xfrm>
        <a:prstGeom prst="rect">
          <a:avLst/>
        </a:prstGeom>
        <a:solidFill>
          <a:srgbClr val="CCFFCC"/>
        </a:solidFill>
        <a:ln>
          <a:solidFill>
            <a:srgbClr val="000000"/>
          </a:solidFill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solidFill>
                <a:srgbClr val="000000"/>
              </a:solidFill>
            </a:rPr>
            <a:t>Redenção do Gurguéia</a:t>
          </a:r>
          <a:endParaRPr lang="pt-BR" sz="2000" kern="1200" noProof="0" dirty="0">
            <a:solidFill>
              <a:srgbClr val="000000"/>
            </a:solidFill>
          </a:endParaRPr>
        </a:p>
      </dsp:txBody>
      <dsp:txXfrm>
        <a:off x="2056708" y="56118"/>
        <a:ext cx="1622749" cy="811374"/>
      </dsp:txXfrm>
    </dsp:sp>
    <dsp:sp modelId="{1C98F7D5-6C22-8046-95B5-9F2DE6B1348B}">
      <dsp:nvSpPr>
        <dsp:cNvPr id="0" name=""/>
        <dsp:cNvSpPr/>
      </dsp:nvSpPr>
      <dsp:spPr>
        <a:xfrm>
          <a:off x="611" y="2360422"/>
          <a:ext cx="1622749" cy="811374"/>
        </a:xfrm>
        <a:prstGeom prst="rect">
          <a:avLst/>
        </a:prstGeom>
        <a:solidFill>
          <a:srgbClr val="CCFFCC"/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solidFill>
                <a:srgbClr val="000000"/>
              </a:solidFill>
            </a:rPr>
            <a:t>População: 8494 hab. (IBGE, 2012)</a:t>
          </a:r>
          <a:endParaRPr lang="pt-BR" sz="2000" kern="1200" noProof="0" dirty="0">
            <a:solidFill>
              <a:srgbClr val="000000"/>
            </a:solidFill>
          </a:endParaRPr>
        </a:p>
      </dsp:txBody>
      <dsp:txXfrm>
        <a:off x="611" y="2360422"/>
        <a:ext cx="1622749" cy="811374"/>
      </dsp:txXfrm>
    </dsp:sp>
    <dsp:sp modelId="{F16AD738-10AD-0E41-9D6C-ED79EE23BE4A}">
      <dsp:nvSpPr>
        <dsp:cNvPr id="0" name=""/>
        <dsp:cNvSpPr/>
      </dsp:nvSpPr>
      <dsp:spPr>
        <a:xfrm>
          <a:off x="1964138" y="2360422"/>
          <a:ext cx="1807889" cy="811374"/>
        </a:xfrm>
        <a:prstGeom prst="rect">
          <a:avLst/>
        </a:prstGeom>
        <a:solidFill>
          <a:srgbClr val="CCFFCC"/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solidFill>
                <a:srgbClr val="000000"/>
              </a:solidFill>
            </a:rPr>
            <a:t>Maior Parte da População: Urbana</a:t>
          </a:r>
          <a:endParaRPr lang="pt-BR" sz="2000" kern="1200" noProof="0" dirty="0">
            <a:solidFill>
              <a:srgbClr val="000000"/>
            </a:solidFill>
          </a:endParaRPr>
        </a:p>
      </dsp:txBody>
      <dsp:txXfrm>
        <a:off x="1964138" y="2360422"/>
        <a:ext cx="1807889" cy="811374"/>
      </dsp:txXfrm>
    </dsp:sp>
    <dsp:sp modelId="{B929DBA0-E39D-814D-84C8-92E369841408}">
      <dsp:nvSpPr>
        <dsp:cNvPr id="0" name=""/>
        <dsp:cNvSpPr/>
      </dsp:nvSpPr>
      <dsp:spPr>
        <a:xfrm>
          <a:off x="4112804" y="2360422"/>
          <a:ext cx="1622749" cy="811374"/>
        </a:xfrm>
        <a:prstGeom prst="rect">
          <a:avLst/>
        </a:prstGeom>
        <a:solidFill>
          <a:srgbClr val="CCFFCC"/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solidFill>
                <a:srgbClr val="000000"/>
              </a:solidFill>
            </a:rPr>
            <a:t>Economia: Agricultura</a:t>
          </a:r>
          <a:endParaRPr lang="pt-BR" sz="2000" kern="1200" noProof="0" dirty="0">
            <a:solidFill>
              <a:srgbClr val="000000"/>
            </a:solidFill>
          </a:endParaRPr>
        </a:p>
      </dsp:txBody>
      <dsp:txXfrm>
        <a:off x="4112804" y="2360422"/>
        <a:ext cx="1622749" cy="811374"/>
      </dsp:txXfrm>
    </dsp:sp>
    <dsp:sp modelId="{102F5869-67F8-BE4D-9C30-2ECF4490DF36}">
      <dsp:nvSpPr>
        <dsp:cNvPr id="0" name=""/>
        <dsp:cNvSpPr/>
      </dsp:nvSpPr>
      <dsp:spPr>
        <a:xfrm>
          <a:off x="776488" y="1208270"/>
          <a:ext cx="1921205" cy="811374"/>
        </a:xfrm>
        <a:prstGeom prst="rect">
          <a:avLst/>
        </a:prstGeom>
        <a:solidFill>
          <a:srgbClr val="CCFFCC"/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solidFill>
                <a:srgbClr val="000000"/>
              </a:solidFill>
            </a:rPr>
            <a:t>Sul do Estado</a:t>
          </a:r>
          <a:endParaRPr lang="pt-BR" sz="2000" kern="1200" noProof="0" dirty="0">
            <a:solidFill>
              <a:srgbClr val="000000"/>
            </a:solidFill>
          </a:endParaRPr>
        </a:p>
      </dsp:txBody>
      <dsp:txXfrm>
        <a:off x="776488" y="1208270"/>
        <a:ext cx="1921205" cy="8113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CFA72-A5C0-C04B-9EBE-94640E01365D}">
      <dsp:nvSpPr>
        <dsp:cNvPr id="0" name=""/>
        <dsp:cNvSpPr/>
      </dsp:nvSpPr>
      <dsp:spPr>
        <a:xfrm>
          <a:off x="2521197" y="1593215"/>
          <a:ext cx="1735665" cy="1670779"/>
        </a:xfrm>
        <a:prstGeom prst="roundRect">
          <a:avLst/>
        </a:prstGeom>
        <a:solidFill>
          <a:srgbClr val="CCFFCC"/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noProof="0" dirty="0" smtClean="0">
              <a:solidFill>
                <a:srgbClr val="000000"/>
              </a:solidFill>
            </a:rPr>
            <a:t>UBS da Família da Planaltina</a:t>
          </a:r>
          <a:endParaRPr lang="pt-BR" sz="2500" kern="1200" noProof="0" dirty="0">
            <a:solidFill>
              <a:srgbClr val="000000"/>
            </a:solidFill>
          </a:endParaRPr>
        </a:p>
      </dsp:txBody>
      <dsp:txXfrm>
        <a:off x="2602758" y="1674776"/>
        <a:ext cx="1572543" cy="1507657"/>
      </dsp:txXfrm>
    </dsp:sp>
    <dsp:sp modelId="{EDE5848A-B18E-3844-93D4-BECF1517FC55}">
      <dsp:nvSpPr>
        <dsp:cNvPr id="0" name=""/>
        <dsp:cNvSpPr/>
      </dsp:nvSpPr>
      <dsp:spPr>
        <a:xfrm rot="16327302">
          <a:off x="3072537" y="1232664"/>
          <a:ext cx="7215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159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6E8E5-268C-D245-B479-E0388E88BF5F}">
      <dsp:nvSpPr>
        <dsp:cNvPr id="0" name=""/>
        <dsp:cNvSpPr/>
      </dsp:nvSpPr>
      <dsp:spPr>
        <a:xfrm>
          <a:off x="2478883" y="-15490"/>
          <a:ext cx="1968503" cy="887604"/>
        </a:xfrm>
        <a:prstGeom prst="roundRect">
          <a:avLst/>
        </a:prstGeom>
        <a:solidFill>
          <a:srgbClr val="CCFFCC"/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noProof="0" dirty="0" smtClean="0">
              <a:solidFill>
                <a:srgbClr val="000000"/>
              </a:solidFill>
            </a:rPr>
            <a:t>+/- 20 anos de construída</a:t>
          </a:r>
          <a:endParaRPr lang="pt-BR" sz="2200" kern="1200" noProof="0" dirty="0">
            <a:solidFill>
              <a:srgbClr val="000000"/>
            </a:solidFill>
          </a:endParaRPr>
        </a:p>
      </dsp:txBody>
      <dsp:txXfrm>
        <a:off x="2522212" y="27839"/>
        <a:ext cx="1881845" cy="800946"/>
      </dsp:txXfrm>
    </dsp:sp>
    <dsp:sp modelId="{F4565372-6745-2849-BEFE-AAFCD8BBD933}">
      <dsp:nvSpPr>
        <dsp:cNvPr id="0" name=""/>
        <dsp:cNvSpPr/>
      </dsp:nvSpPr>
      <dsp:spPr>
        <a:xfrm rot="20740296">
          <a:off x="4246039" y="2120837"/>
          <a:ext cx="6958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582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1CC3B-F2E8-E64A-BCF8-6331E1C4C9DC}">
      <dsp:nvSpPr>
        <dsp:cNvPr id="0" name=""/>
        <dsp:cNvSpPr/>
      </dsp:nvSpPr>
      <dsp:spPr>
        <a:xfrm>
          <a:off x="4931044" y="941929"/>
          <a:ext cx="1969287" cy="1682609"/>
        </a:xfrm>
        <a:prstGeom prst="roundRect">
          <a:avLst/>
        </a:prstGeom>
        <a:solidFill>
          <a:srgbClr val="CCFFCC"/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noProof="0" dirty="0" smtClean="0">
              <a:solidFill>
                <a:srgbClr val="000000"/>
              </a:solidFill>
            </a:rPr>
            <a:t>Reforma 2014: persistência dos erros</a:t>
          </a:r>
          <a:endParaRPr lang="pt-BR" sz="2200" kern="1200" noProof="0" dirty="0">
            <a:solidFill>
              <a:srgbClr val="000000"/>
            </a:solidFill>
          </a:endParaRPr>
        </a:p>
      </dsp:txBody>
      <dsp:txXfrm>
        <a:off x="5013182" y="1024067"/>
        <a:ext cx="1805011" cy="1518333"/>
      </dsp:txXfrm>
    </dsp:sp>
    <dsp:sp modelId="{EB20107D-2008-EA48-8F70-48B20A506216}">
      <dsp:nvSpPr>
        <dsp:cNvPr id="0" name=""/>
        <dsp:cNvSpPr/>
      </dsp:nvSpPr>
      <dsp:spPr>
        <a:xfrm rot="11652790">
          <a:off x="1793957" y="2118130"/>
          <a:ext cx="7385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854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655846-603D-9C43-BD6C-39B8780A678F}">
      <dsp:nvSpPr>
        <dsp:cNvPr id="0" name=""/>
        <dsp:cNvSpPr/>
      </dsp:nvSpPr>
      <dsp:spPr>
        <a:xfrm>
          <a:off x="0" y="992384"/>
          <a:ext cx="1805261" cy="1612914"/>
        </a:xfrm>
        <a:prstGeom prst="roundRect">
          <a:avLst/>
        </a:prstGeom>
        <a:solidFill>
          <a:srgbClr val="CCFFCC"/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noProof="0" dirty="0" smtClean="0">
              <a:solidFill>
                <a:srgbClr val="000000"/>
              </a:solidFill>
            </a:rPr>
            <a:t>Ausência de técnicas de engenharia hospitalar</a:t>
          </a:r>
          <a:endParaRPr lang="pt-BR" sz="2100" kern="1200" noProof="0" dirty="0">
            <a:solidFill>
              <a:srgbClr val="000000"/>
            </a:solidFill>
          </a:endParaRPr>
        </a:p>
      </dsp:txBody>
      <dsp:txXfrm>
        <a:off x="78736" y="1071120"/>
        <a:ext cx="1647789" cy="1455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15,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15,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15,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15,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15,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15,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500" y="317501"/>
            <a:ext cx="8318500" cy="5577416"/>
          </a:xfrm>
        </p:spPr>
        <p:txBody>
          <a:bodyPr/>
          <a:lstStyle/>
          <a:p>
            <a:pPr algn="ctr"/>
            <a:r>
              <a:rPr lang="pt-BR" sz="2000" cap="none" dirty="0" smtClean="0">
                <a:latin typeface="+mn-lt"/>
              </a:rPr>
              <a:t>Especialização em Saúde da Família</a:t>
            </a:r>
            <a:br>
              <a:rPr lang="pt-BR" sz="2000" cap="none" dirty="0" smtClean="0">
                <a:latin typeface="+mn-lt"/>
              </a:rPr>
            </a:br>
            <a:r>
              <a:rPr lang="pt-BR" sz="2000" cap="none" dirty="0" smtClean="0">
                <a:latin typeface="+mn-lt"/>
              </a:rPr>
              <a:t>Modalidade a Distância</a:t>
            </a:r>
            <a:br>
              <a:rPr lang="pt-BR" sz="2000" cap="none" dirty="0" smtClean="0">
                <a:latin typeface="+mn-lt"/>
              </a:rPr>
            </a:br>
            <a:r>
              <a:rPr lang="pt-BR" sz="2000" cap="none" dirty="0" smtClean="0">
                <a:latin typeface="+mn-lt"/>
              </a:rPr>
              <a:t>Turma 9</a:t>
            </a:r>
            <a:br>
              <a:rPr lang="pt-BR" sz="2000" cap="none" dirty="0" smtClean="0">
                <a:latin typeface="+mn-lt"/>
              </a:rPr>
            </a:br>
            <a:r>
              <a:rPr lang="pt-BR" sz="2000" cap="none" dirty="0" smtClean="0">
                <a:latin typeface="+mn-lt"/>
              </a:rPr>
              <a:t/>
            </a:r>
            <a:br>
              <a:rPr lang="pt-BR" sz="2000" cap="none" dirty="0" smtClean="0">
                <a:latin typeface="+mn-lt"/>
              </a:rPr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cap="none" dirty="0" smtClean="0">
                <a:latin typeface="+mn-lt"/>
              </a:rPr>
              <a:t>Melhoria da Atenção ao Pré-natal e Puerpério, na UBS da família da planaltina, no município de Redenção do Gurguéia, PI</a:t>
            </a:r>
            <a:r>
              <a:rPr lang="pt-BR" sz="2400" cap="none" dirty="0" smtClean="0">
                <a:latin typeface="+mn-lt"/>
              </a:rPr>
              <a:t/>
            </a:r>
            <a:br>
              <a:rPr lang="pt-BR" sz="2400" cap="none" dirty="0" smtClean="0">
                <a:latin typeface="+mn-lt"/>
              </a:rPr>
            </a:br>
            <a:r>
              <a:rPr lang="pt-BR" sz="2400" cap="none" dirty="0" smtClean="0">
                <a:latin typeface="+mn-lt"/>
              </a:rPr>
              <a:t/>
            </a:r>
            <a:br>
              <a:rPr lang="pt-BR" sz="2400" cap="none" dirty="0" smtClean="0">
                <a:latin typeface="+mn-lt"/>
              </a:rPr>
            </a:br>
            <a:endParaRPr lang="en-US" sz="2400" cap="none" dirty="0">
              <a:latin typeface="+mn-lt"/>
            </a:endParaRPr>
          </a:p>
        </p:txBody>
      </p:sp>
      <p:pic>
        <p:nvPicPr>
          <p:cNvPr id="4" name="Imagem 1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3839633" y="243418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5185833"/>
            <a:ext cx="520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/>
              <a:t>Especializando:</a:t>
            </a:r>
            <a:r>
              <a:rPr lang="pt-BR" dirty="0"/>
              <a:t> Washington Trindade da Silva</a:t>
            </a:r>
            <a:br>
              <a:rPr lang="pt-BR" dirty="0"/>
            </a:br>
            <a:r>
              <a:rPr lang="pt-BR" b="1" dirty="0"/>
              <a:t>Orientador:</a:t>
            </a:r>
            <a:r>
              <a:rPr lang="pt-BR" dirty="0"/>
              <a:t> Ailton Gomes Brant</a:t>
            </a:r>
            <a:r>
              <a:rPr lang="en-AU" dirty="0"/>
              <a:t/>
            </a:r>
            <a:br>
              <a:rPr lang="en-A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465668"/>
            <a:ext cx="8126075" cy="2762442"/>
          </a:xfrm>
        </p:spPr>
        <p:txBody>
          <a:bodyPr/>
          <a:lstStyle/>
          <a:p>
            <a:pPr algn="just"/>
            <a:r>
              <a:rPr lang="pt-BR" b="0" dirty="0"/>
              <a:t>Objetivo 2: Melhorar a qualidade da atenção ao Pré-Natal e </a:t>
            </a:r>
            <a:r>
              <a:rPr lang="pt-BR" b="0" dirty="0" smtClean="0"/>
              <a:t>Puerpério.</a:t>
            </a:r>
            <a:endParaRPr lang="en-AU" b="0" dirty="0"/>
          </a:p>
          <a:p>
            <a:pPr algn="just"/>
            <a:r>
              <a:rPr lang="pt-BR" b="0" dirty="0"/>
              <a:t>Meta 2.1: Garantir a 100% das gestantes o ingresso no programa de pré-natal e puerpério no primeiro trimestre de gestação</a:t>
            </a:r>
            <a:r>
              <a:rPr lang="pt-BR" b="0" dirty="0" smtClean="0"/>
              <a:t>.</a:t>
            </a:r>
          </a:p>
          <a:p>
            <a:pPr algn="just"/>
            <a:r>
              <a:rPr lang="pt-BR" b="0" dirty="0" smtClean="0"/>
              <a:t>Indicador 2.1: Proporção </a:t>
            </a:r>
            <a:r>
              <a:rPr lang="pt-BR" b="0" dirty="0"/>
              <a:t>de gestantes com ingresso no programa no primeiro trimestre de gestação.</a:t>
            </a:r>
            <a:endParaRPr lang="en-AU" b="0" dirty="0"/>
          </a:p>
          <a:p>
            <a:endParaRPr lang="en-US" dirty="0"/>
          </a:p>
        </p:txBody>
      </p:sp>
      <p:pic>
        <p:nvPicPr>
          <p:cNvPr id="2050" name="Gráfico 1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382" y="3644323"/>
            <a:ext cx="5666508" cy="3213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6253" y="4471265"/>
            <a:ext cx="30202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13 usuárias </a:t>
            </a:r>
          </a:p>
          <a:p>
            <a:r>
              <a:rPr lang="pt-BR" sz="2000" dirty="0" smtClean="0"/>
              <a:t>Mês 02: 22 usuárias</a:t>
            </a:r>
          </a:p>
          <a:p>
            <a:r>
              <a:rPr lang="pt-BR" sz="2000" dirty="0" smtClean="0"/>
              <a:t>Mês 03: 21 usuárias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97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423333"/>
            <a:ext cx="8631381" cy="1751831"/>
          </a:xfrm>
        </p:spPr>
        <p:txBody>
          <a:bodyPr>
            <a:noAutofit/>
          </a:bodyPr>
          <a:lstStyle/>
          <a:p>
            <a:r>
              <a:rPr lang="pt-BR" b="0" dirty="0"/>
              <a:t>Meta 2.2: Realizar pelo menos um exame ginecológico por trimestre em 100% das gestantes</a:t>
            </a:r>
            <a:r>
              <a:rPr lang="pt-BR" b="0" dirty="0" smtClean="0"/>
              <a:t>.</a:t>
            </a:r>
          </a:p>
          <a:p>
            <a:r>
              <a:rPr lang="pt-BR" b="0" dirty="0" smtClean="0"/>
              <a:t>Indicador 2.2: </a:t>
            </a:r>
            <a:r>
              <a:rPr lang="pt-BR" b="0" dirty="0"/>
              <a:t>P</a:t>
            </a:r>
            <a:r>
              <a:rPr lang="pt-BR" b="0" dirty="0" smtClean="0"/>
              <a:t>roporção </a:t>
            </a:r>
            <a:r>
              <a:rPr lang="pt-BR" b="0" dirty="0"/>
              <a:t>de gestante com pelo menos um exame ginecológico por trimestre.</a:t>
            </a:r>
            <a:endParaRPr lang="pt-BR" dirty="0"/>
          </a:p>
          <a:p>
            <a:endParaRPr lang="en-AU" b="0" dirty="0"/>
          </a:p>
          <a:p>
            <a:endParaRPr lang="en-US" dirty="0"/>
          </a:p>
        </p:txBody>
      </p:sp>
      <p:pic>
        <p:nvPicPr>
          <p:cNvPr id="3074" name="Gráfico 1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570" y="4210050"/>
            <a:ext cx="48450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66253" y="4471265"/>
            <a:ext cx="30202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30 usuárias </a:t>
            </a:r>
          </a:p>
          <a:p>
            <a:r>
              <a:rPr lang="pt-BR" sz="2000" dirty="0" smtClean="0"/>
              <a:t>Mês 02: 42 usuárias</a:t>
            </a:r>
          </a:p>
          <a:p>
            <a:r>
              <a:rPr lang="pt-BR" sz="2000" dirty="0" smtClean="0"/>
              <a:t>Mês 03: 42 usuárias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191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7" y="370417"/>
            <a:ext cx="8345246" cy="1666201"/>
          </a:xfrm>
        </p:spPr>
        <p:txBody>
          <a:bodyPr/>
          <a:lstStyle/>
          <a:p>
            <a:pPr algn="just"/>
            <a:r>
              <a:rPr lang="pt-BR" b="0" dirty="0"/>
              <a:t>Meta 2.3: Realizar pelo menos um exame de mama em 100% das gestantes</a:t>
            </a:r>
            <a:r>
              <a:rPr lang="pt-BR" b="0" dirty="0" smtClean="0"/>
              <a:t>.</a:t>
            </a:r>
          </a:p>
          <a:p>
            <a:pPr algn="just"/>
            <a:r>
              <a:rPr lang="pt-BR" b="0" dirty="0" smtClean="0"/>
              <a:t>Indicador 2.3: Proporção de gestantes com pelo menos um exame das mamas durante o pré-natal.</a:t>
            </a:r>
            <a:endParaRPr lang="en-AU" b="0" dirty="0"/>
          </a:p>
          <a:p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0837" y="2615284"/>
            <a:ext cx="5181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31 usuárias (100%)</a:t>
            </a:r>
          </a:p>
          <a:p>
            <a:r>
              <a:rPr lang="pt-BR" sz="2000" dirty="0" smtClean="0"/>
              <a:t>Mês 02: 42 usuárias (</a:t>
            </a:r>
            <a:r>
              <a:rPr lang="pt-BR" sz="2000" dirty="0"/>
              <a:t>100%)</a:t>
            </a:r>
            <a:endParaRPr lang="pt-BR" sz="2000" dirty="0" smtClean="0"/>
          </a:p>
          <a:p>
            <a:r>
              <a:rPr lang="pt-BR" sz="2000" dirty="0" smtClean="0"/>
              <a:t>Mês 03: 42 usuárias (</a:t>
            </a:r>
            <a:r>
              <a:rPr lang="pt-BR" sz="2000" dirty="0"/>
              <a:t>100%)</a:t>
            </a:r>
          </a:p>
        </p:txBody>
      </p:sp>
    </p:spTree>
    <p:extLst>
      <p:ext uri="{BB962C8B-B14F-4D97-AF65-F5344CB8AC3E}">
        <p14:creationId xmlns:p14="http://schemas.microsoft.com/office/powerpoint/2010/main" val="195876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486833"/>
            <a:ext cx="8686800" cy="3849640"/>
          </a:xfrm>
        </p:spPr>
        <p:txBody>
          <a:bodyPr>
            <a:noAutofit/>
          </a:bodyPr>
          <a:lstStyle/>
          <a:p>
            <a:pPr algn="just"/>
            <a:r>
              <a:rPr lang="pt-BR" b="0" dirty="0"/>
              <a:t>Meta 2.4: Solicitar a 100% das gestantes exames laboratoriais de acordo com o protocolo</a:t>
            </a:r>
            <a:r>
              <a:rPr lang="pt-BR" b="0" dirty="0" smtClean="0"/>
              <a:t>.</a:t>
            </a:r>
          </a:p>
          <a:p>
            <a:pPr algn="just"/>
            <a:r>
              <a:rPr lang="pt-BR" b="0" dirty="0" smtClean="0"/>
              <a:t>Indicador 2.4: Proporção de gestantes com solicitação de todos os </a:t>
            </a:r>
            <a:r>
              <a:rPr lang="pt-BR" b="0" dirty="0"/>
              <a:t>exames laboratoriais de acordo com o protocolo</a:t>
            </a:r>
            <a:r>
              <a:rPr lang="pt-BR" b="0" dirty="0" smtClean="0"/>
              <a:t>.</a:t>
            </a:r>
          </a:p>
          <a:p>
            <a:pPr algn="just"/>
            <a:endParaRPr lang="pt-BR" b="0" dirty="0"/>
          </a:p>
          <a:p>
            <a:pPr algn="just"/>
            <a:endParaRPr lang="pt-BR" b="0" dirty="0" smtClean="0"/>
          </a:p>
          <a:p>
            <a:pPr algn="just"/>
            <a:r>
              <a:rPr lang="pt-BR" b="0" dirty="0"/>
              <a:t>Meta 2.5: Prescrever a 100% das gestantes sulfato ferroso e ácido fólico conforme protocolo. </a:t>
            </a:r>
          </a:p>
          <a:p>
            <a:pPr algn="just"/>
            <a:r>
              <a:rPr lang="pt-BR" b="0" dirty="0"/>
              <a:t>Indicador 2.5: Proporção de Gestantes com suplementação de sulfato ferroso e ácido fólico</a:t>
            </a:r>
            <a:endParaRPr lang="en-AU" b="0" dirty="0"/>
          </a:p>
          <a:p>
            <a:pPr algn="just"/>
            <a:endParaRPr lang="pt-BR" b="0" dirty="0"/>
          </a:p>
          <a:p>
            <a:pPr algn="just"/>
            <a:endParaRPr lang="pt-BR" b="0" dirty="0"/>
          </a:p>
          <a:p>
            <a:pPr algn="just"/>
            <a:endParaRPr lang="en-AU" b="0" dirty="0" smtClean="0"/>
          </a:p>
          <a:p>
            <a:pPr algn="just"/>
            <a:endParaRPr lang="en-AU" b="0" dirty="0"/>
          </a:p>
          <a:p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6253" y="5410677"/>
            <a:ext cx="5181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31 usuárias (100%)</a:t>
            </a:r>
          </a:p>
          <a:p>
            <a:r>
              <a:rPr lang="pt-BR" sz="2000" dirty="0" smtClean="0"/>
              <a:t>Mês 02: 42 usuárias (</a:t>
            </a:r>
            <a:r>
              <a:rPr lang="pt-BR" sz="2000" dirty="0"/>
              <a:t>100%)</a:t>
            </a:r>
            <a:endParaRPr lang="pt-BR" sz="2000" dirty="0" smtClean="0"/>
          </a:p>
          <a:p>
            <a:r>
              <a:rPr lang="pt-BR" sz="2000" dirty="0" smtClean="0"/>
              <a:t>Mês 03: 42 usuárias (</a:t>
            </a:r>
            <a:r>
              <a:rPr lang="pt-BR" sz="2000" dirty="0"/>
              <a:t>100%)</a:t>
            </a:r>
          </a:p>
        </p:txBody>
      </p:sp>
    </p:spTree>
    <p:extLst>
      <p:ext uri="{BB962C8B-B14F-4D97-AF65-F5344CB8AC3E}">
        <p14:creationId xmlns:p14="http://schemas.microsoft.com/office/powerpoint/2010/main" val="253591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7" y="486834"/>
            <a:ext cx="8645237" cy="1785311"/>
          </a:xfrm>
        </p:spPr>
        <p:txBody>
          <a:bodyPr/>
          <a:lstStyle/>
          <a:p>
            <a:pPr algn="just"/>
            <a:r>
              <a:rPr lang="pt-BR" b="0" dirty="0"/>
              <a:t>Meta 2.6: Garantir a 100% das gestantes a atualização da vacina contra tétano e difteria, incluindo a recomendação para a </a:t>
            </a:r>
            <a:r>
              <a:rPr lang="pt-BR" b="0" dirty="0" smtClean="0"/>
              <a:t>coqueluche.</a:t>
            </a:r>
          </a:p>
          <a:p>
            <a:pPr algn="just"/>
            <a:r>
              <a:rPr lang="pt-BR" b="0" dirty="0" smtClean="0"/>
              <a:t>Indicador 2.6: Proporção </a:t>
            </a:r>
            <a:r>
              <a:rPr lang="pt-BR" b="0" dirty="0"/>
              <a:t>de gestantes com vacina contra tétano, difteria e coqueluche em dia.</a:t>
            </a:r>
            <a:endParaRPr lang="en-US" b="0" dirty="0"/>
          </a:p>
        </p:txBody>
      </p:sp>
      <p:pic>
        <p:nvPicPr>
          <p:cNvPr id="4098" name="Gráfico 1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51565"/>
            <a:ext cx="5143933" cy="2903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10835" y="4792399"/>
            <a:ext cx="3588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23 usuárias </a:t>
            </a:r>
          </a:p>
          <a:p>
            <a:r>
              <a:rPr lang="pt-BR" sz="2000" dirty="0" smtClean="0"/>
              <a:t>Mês 02: 33 usuárias </a:t>
            </a:r>
          </a:p>
          <a:p>
            <a:r>
              <a:rPr lang="pt-BR" sz="2000" dirty="0" smtClean="0"/>
              <a:t>Mês 03: 34 usuárias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2200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7" y="277092"/>
            <a:ext cx="8534400" cy="1579418"/>
          </a:xfrm>
        </p:spPr>
        <p:txBody>
          <a:bodyPr/>
          <a:lstStyle/>
          <a:p>
            <a:r>
              <a:rPr lang="pt-BR" b="0" dirty="0"/>
              <a:t>Meta 2.7: Garantir a 100% das gestantes esteja com vacina contra hepatite B completa</a:t>
            </a:r>
            <a:r>
              <a:rPr lang="pt-BR" b="0" dirty="0" smtClean="0"/>
              <a:t>.</a:t>
            </a:r>
          </a:p>
          <a:p>
            <a:r>
              <a:rPr lang="pt-BR" b="0" dirty="0" smtClean="0"/>
              <a:t>Indicador 2.7: </a:t>
            </a:r>
            <a:r>
              <a:rPr lang="pt-BR" b="0" dirty="0"/>
              <a:t>P</a:t>
            </a:r>
            <a:r>
              <a:rPr lang="pt-BR" b="0" dirty="0" smtClean="0"/>
              <a:t>roporção </a:t>
            </a:r>
            <a:r>
              <a:rPr lang="pt-BR" b="0" dirty="0"/>
              <a:t>de gestantes com vacina hepatite B em dia.</a:t>
            </a:r>
            <a:endParaRPr lang="pt-BR" dirty="0"/>
          </a:p>
          <a:p>
            <a:endParaRPr lang="pt-BR" b="0" dirty="0"/>
          </a:p>
          <a:p>
            <a:endParaRPr lang="en-US" dirty="0"/>
          </a:p>
        </p:txBody>
      </p:sp>
      <p:graphicFrame>
        <p:nvGraphicFramePr>
          <p:cNvPr id="5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8847370"/>
              </p:ext>
            </p:extLst>
          </p:nvPr>
        </p:nvGraphicFramePr>
        <p:xfrm>
          <a:off x="4045528" y="3823855"/>
          <a:ext cx="4887216" cy="2824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0835" y="4792399"/>
            <a:ext cx="3588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15 usuárias </a:t>
            </a:r>
          </a:p>
          <a:p>
            <a:r>
              <a:rPr lang="pt-BR" sz="2000" dirty="0" smtClean="0"/>
              <a:t>Mês 02: 29 usuárias </a:t>
            </a:r>
          </a:p>
          <a:p>
            <a:r>
              <a:rPr lang="pt-BR" sz="2000" dirty="0" smtClean="0"/>
              <a:t>Mês 03: 32 usuárias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8750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6" y="391584"/>
            <a:ext cx="8617527" cy="1866708"/>
          </a:xfrm>
        </p:spPr>
        <p:txBody>
          <a:bodyPr/>
          <a:lstStyle/>
          <a:p>
            <a:r>
              <a:rPr lang="pt-BR" b="0" dirty="0"/>
              <a:t>Meta 2.8: Garantir primeira consulta odontológica programática para 100% das gestantes</a:t>
            </a:r>
            <a:r>
              <a:rPr lang="pt-BR" b="0" dirty="0" smtClean="0"/>
              <a:t>.</a:t>
            </a:r>
          </a:p>
          <a:p>
            <a:r>
              <a:rPr lang="pt-BR" b="0" dirty="0" smtClean="0"/>
              <a:t>Indicador 2.8: </a:t>
            </a:r>
            <a:r>
              <a:rPr lang="pt-BR" b="0" dirty="0"/>
              <a:t>P</a:t>
            </a:r>
            <a:r>
              <a:rPr lang="pt-BR" b="0" dirty="0" smtClean="0"/>
              <a:t>roporção </a:t>
            </a:r>
            <a:r>
              <a:rPr lang="pt-BR" b="0" dirty="0"/>
              <a:t>de gestantes com primeira consulta odontológica programática.</a:t>
            </a:r>
          </a:p>
          <a:p>
            <a:endParaRPr lang="pt-BR" dirty="0"/>
          </a:p>
          <a:p>
            <a:endParaRPr lang="en-US" dirty="0"/>
          </a:p>
        </p:txBody>
      </p:sp>
      <p:graphicFrame>
        <p:nvGraphicFramePr>
          <p:cNvPr id="5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5175148"/>
              </p:ext>
            </p:extLst>
          </p:nvPr>
        </p:nvGraphicFramePr>
        <p:xfrm>
          <a:off x="3754582" y="3643745"/>
          <a:ext cx="5126181" cy="3038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0835" y="4792399"/>
            <a:ext cx="3588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00 usuárias </a:t>
            </a:r>
          </a:p>
          <a:p>
            <a:r>
              <a:rPr lang="pt-BR" sz="2000" dirty="0" smtClean="0"/>
              <a:t>Mês 02: 20 usuárias </a:t>
            </a:r>
          </a:p>
          <a:p>
            <a:r>
              <a:rPr lang="pt-BR" sz="2000" dirty="0" smtClean="0"/>
              <a:t>Mês 03: 37 usuárias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4453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" y="423335"/>
            <a:ext cx="8645236" cy="3442084"/>
          </a:xfrm>
        </p:spPr>
        <p:txBody>
          <a:bodyPr/>
          <a:lstStyle/>
          <a:p>
            <a:pPr algn="just"/>
            <a:r>
              <a:rPr lang="pt-BR" b="0" dirty="0"/>
              <a:t>Meta 2.9: Examinar as mamas em 100% das puérperas cadastradas no Programa de Pré-Natal e Puerpério</a:t>
            </a:r>
            <a:r>
              <a:rPr lang="pt-BR" b="0" dirty="0" smtClean="0"/>
              <a:t>.</a:t>
            </a:r>
          </a:p>
          <a:p>
            <a:pPr algn="just"/>
            <a:r>
              <a:rPr lang="pt-BR" b="0" dirty="0" smtClean="0"/>
              <a:t>Indicador 2.9: Proporção de puérperas que tiveram as mamas examinadas.</a:t>
            </a:r>
          </a:p>
          <a:p>
            <a:pPr algn="just"/>
            <a:endParaRPr lang="pt-BR" b="0" dirty="0"/>
          </a:p>
          <a:p>
            <a:pPr algn="just"/>
            <a:r>
              <a:rPr lang="pt-BR" b="0" dirty="0"/>
              <a:t>Meta 2.10: Examinar o abdome em 100% das puérperas cadastradas no Programa de Pré-Natal e Puerpério.</a:t>
            </a:r>
          </a:p>
          <a:p>
            <a:pPr algn="just"/>
            <a:r>
              <a:rPr lang="pt-BR" b="0" dirty="0"/>
              <a:t>Indicador 2.10: Proporção de puérperas que tiveram o abdome examinado.</a:t>
            </a:r>
            <a:endParaRPr lang="en-AU" b="0" dirty="0"/>
          </a:p>
          <a:p>
            <a:pPr algn="just"/>
            <a:endParaRPr lang="pt-BR" b="0" dirty="0" smtClean="0"/>
          </a:p>
          <a:p>
            <a:pPr algn="just"/>
            <a:endParaRPr lang="pt-BR" b="0" dirty="0"/>
          </a:p>
          <a:p>
            <a:pPr algn="just"/>
            <a:endParaRPr lang="pt-BR" b="0" dirty="0"/>
          </a:p>
          <a:p>
            <a:pPr algn="just"/>
            <a:endParaRPr lang="en-US" b="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80109" y="5284424"/>
            <a:ext cx="5181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05 usuárias puérperas (100%)</a:t>
            </a:r>
          </a:p>
          <a:p>
            <a:r>
              <a:rPr lang="pt-BR" sz="2000" dirty="0" smtClean="0"/>
              <a:t>Mês 02: 04 usuárias </a:t>
            </a:r>
            <a:r>
              <a:rPr lang="pt-BR" sz="2000" dirty="0"/>
              <a:t>puérperas (100%)</a:t>
            </a:r>
            <a:endParaRPr lang="pt-BR" sz="2000" dirty="0" smtClean="0"/>
          </a:p>
          <a:p>
            <a:r>
              <a:rPr lang="pt-BR" sz="2000" dirty="0" smtClean="0"/>
              <a:t>Mês 03: 08 usuárias </a:t>
            </a:r>
            <a:r>
              <a:rPr lang="pt-BR" sz="2000" dirty="0"/>
              <a:t>puérperas (100%)</a:t>
            </a:r>
          </a:p>
        </p:txBody>
      </p:sp>
    </p:spTree>
    <p:extLst>
      <p:ext uri="{BB962C8B-B14F-4D97-AF65-F5344CB8AC3E}">
        <p14:creationId xmlns:p14="http://schemas.microsoft.com/office/powerpoint/2010/main" val="134749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476250"/>
            <a:ext cx="8728363" cy="5649913"/>
          </a:xfrm>
        </p:spPr>
        <p:txBody>
          <a:bodyPr/>
          <a:lstStyle/>
          <a:p>
            <a:pPr algn="just"/>
            <a:r>
              <a:rPr lang="pt-BR" b="0" dirty="0"/>
              <a:t>Meta 2.11: Realizar exame ginecológico em 100% das puérperas cadastradas no Programa de Pré-Natal e Puerpério</a:t>
            </a:r>
            <a:r>
              <a:rPr lang="pt-BR" b="0" dirty="0" smtClean="0"/>
              <a:t>.</a:t>
            </a:r>
          </a:p>
          <a:p>
            <a:pPr algn="just"/>
            <a:r>
              <a:rPr lang="pt-BR" b="0" dirty="0" smtClean="0"/>
              <a:t>Indicador</a:t>
            </a:r>
            <a:r>
              <a:rPr lang="en-AU" b="0" dirty="0" smtClean="0"/>
              <a:t> 2.11: </a:t>
            </a:r>
            <a:r>
              <a:rPr lang="pt-BR" b="0" dirty="0" smtClean="0"/>
              <a:t>Proporção de puérperas que realizaram o exame ginecológico.</a:t>
            </a:r>
          </a:p>
          <a:p>
            <a:pPr algn="just"/>
            <a:endParaRPr lang="pt-BR" b="0" dirty="0" smtClean="0"/>
          </a:p>
          <a:p>
            <a:pPr algn="just"/>
            <a:endParaRPr lang="pt-BR" b="0" dirty="0"/>
          </a:p>
          <a:p>
            <a:pPr algn="just"/>
            <a:r>
              <a:rPr lang="pt-BR" b="0" dirty="0"/>
              <a:t>Meta 2.12: Avaliar o estado psíquico em 100% das puérperas cadastradas no Programa de Pré-Natal e Puerpério</a:t>
            </a:r>
            <a:endParaRPr lang="pt-BR" b="0" dirty="0" smtClean="0"/>
          </a:p>
          <a:p>
            <a:pPr algn="just"/>
            <a:r>
              <a:rPr lang="pt-BR" b="0" dirty="0" smtClean="0"/>
              <a:t>Indicador 2.12: Proporção de puérperas com avaliação do estado psíquico.</a:t>
            </a:r>
          </a:p>
          <a:p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180109" y="5284424"/>
            <a:ext cx="5181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05 usuárias puérperas (100%)</a:t>
            </a:r>
          </a:p>
          <a:p>
            <a:r>
              <a:rPr lang="pt-BR" sz="2000" dirty="0" smtClean="0"/>
              <a:t>Mês 02: 04 usuárias </a:t>
            </a:r>
            <a:r>
              <a:rPr lang="pt-BR" sz="2000" dirty="0"/>
              <a:t>puérperas (100%)</a:t>
            </a:r>
            <a:endParaRPr lang="pt-BR" sz="2000" dirty="0" smtClean="0"/>
          </a:p>
          <a:p>
            <a:r>
              <a:rPr lang="pt-BR" sz="2000" dirty="0" smtClean="0"/>
              <a:t>Mês 03: 08 usuárias </a:t>
            </a:r>
            <a:r>
              <a:rPr lang="pt-BR" sz="2000" dirty="0"/>
              <a:t>puérperas (100%)</a:t>
            </a:r>
          </a:p>
        </p:txBody>
      </p:sp>
    </p:spTree>
    <p:extLst>
      <p:ext uri="{BB962C8B-B14F-4D97-AF65-F5344CB8AC3E}">
        <p14:creationId xmlns:p14="http://schemas.microsoft.com/office/powerpoint/2010/main" val="94951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" y="465667"/>
            <a:ext cx="8318307" cy="5660497"/>
          </a:xfrm>
        </p:spPr>
        <p:txBody>
          <a:bodyPr/>
          <a:lstStyle/>
          <a:p>
            <a:pPr algn="just"/>
            <a:r>
              <a:rPr lang="pt-BR" b="0" dirty="0"/>
              <a:t>Meta 2.13: Avaliar intercorrências em 100% das puérperas cadastradas no Programa de Pré-Natal e Puerpério</a:t>
            </a:r>
            <a:r>
              <a:rPr lang="pt-BR" b="0" dirty="0" smtClean="0"/>
              <a:t>.</a:t>
            </a:r>
          </a:p>
          <a:p>
            <a:pPr algn="just"/>
            <a:r>
              <a:rPr lang="pt-BR" b="0" dirty="0" smtClean="0"/>
              <a:t>Indicador 2.13: Proporção de puérperas com avaliação para intercorrências.</a:t>
            </a:r>
          </a:p>
          <a:p>
            <a:pPr algn="just"/>
            <a:endParaRPr lang="pt-BR" b="0" dirty="0" smtClean="0"/>
          </a:p>
          <a:p>
            <a:pPr algn="just"/>
            <a:endParaRPr lang="pt-BR" b="0" dirty="0"/>
          </a:p>
          <a:p>
            <a:pPr algn="just"/>
            <a:r>
              <a:rPr lang="pt-BR" b="0" dirty="0"/>
              <a:t>Meta 2.14: Prescrever  a 100% das puérperas um dos métodos de anticoncepção.</a:t>
            </a:r>
            <a:r>
              <a:rPr lang="en-AU" b="0" dirty="0"/>
              <a:t> </a:t>
            </a:r>
            <a:endParaRPr lang="en-US" b="0" dirty="0"/>
          </a:p>
          <a:p>
            <a:pPr algn="just"/>
            <a:r>
              <a:rPr lang="pt-BR" b="0" dirty="0" smtClean="0"/>
              <a:t>Indicador 2.14: Proporção </a:t>
            </a:r>
            <a:r>
              <a:rPr lang="pt-BR" b="0" dirty="0"/>
              <a:t>de puérperas </a:t>
            </a:r>
            <a:r>
              <a:rPr lang="pt-BR" b="0" dirty="0" smtClean="0"/>
              <a:t>que receberam prescrição de algum método de anticoncepção.</a:t>
            </a:r>
          </a:p>
          <a:p>
            <a:pPr algn="just"/>
            <a:endParaRPr lang="pt-BR" b="0" dirty="0"/>
          </a:p>
          <a:p>
            <a:pPr algn="just"/>
            <a:endParaRPr lang="en-AU" b="0" dirty="0"/>
          </a:p>
          <a:p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180109" y="5284424"/>
            <a:ext cx="5181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05 usuárias puérperas (100%)</a:t>
            </a:r>
          </a:p>
          <a:p>
            <a:r>
              <a:rPr lang="pt-BR" sz="2000" dirty="0" smtClean="0"/>
              <a:t>Mês 02: 04 usuárias </a:t>
            </a:r>
            <a:r>
              <a:rPr lang="pt-BR" sz="2000" dirty="0"/>
              <a:t>puérperas (100%)</a:t>
            </a:r>
            <a:endParaRPr lang="pt-BR" sz="2000" dirty="0" smtClean="0"/>
          </a:p>
          <a:p>
            <a:r>
              <a:rPr lang="pt-BR" sz="2000" dirty="0" smtClean="0"/>
              <a:t>Mês 03: 08 usuárias </a:t>
            </a:r>
            <a:r>
              <a:rPr lang="pt-BR" sz="2000" dirty="0"/>
              <a:t>puérperas (100%)</a:t>
            </a:r>
          </a:p>
        </p:txBody>
      </p:sp>
    </p:spTree>
    <p:extLst>
      <p:ext uri="{BB962C8B-B14F-4D97-AF65-F5344CB8AC3E}">
        <p14:creationId xmlns:p14="http://schemas.microsoft.com/office/powerpoint/2010/main" val="32581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050" cy="789199"/>
          </a:xfrm>
        </p:spPr>
        <p:txBody>
          <a:bodyPr/>
          <a:lstStyle/>
          <a:p>
            <a:r>
              <a:rPr lang="pt-BR" b="1" cap="none" dirty="0" smtClean="0">
                <a:solidFill>
                  <a:schemeClr val="tx1"/>
                </a:solidFill>
                <a:latin typeface="+mn-lt"/>
              </a:rPr>
              <a:t>Introdução</a:t>
            </a:r>
            <a:endParaRPr lang="pt-BR" b="1" cap="non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848504"/>
            <a:ext cx="8147050" cy="516996"/>
          </a:xfrm>
        </p:spPr>
        <p:txBody>
          <a:bodyPr>
            <a:norm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pt-BR" sz="2400" b="0" dirty="0" smtClean="0"/>
              <a:t>Caracterização do Município</a:t>
            </a:r>
            <a:r>
              <a:rPr lang="en-US" sz="2400" b="0" dirty="0" smtClean="0"/>
              <a:t>:</a:t>
            </a:r>
            <a:endParaRPr lang="en-US" sz="2400" b="0" dirty="0"/>
          </a:p>
        </p:txBody>
      </p:sp>
      <p:sp>
        <p:nvSpPr>
          <p:cNvPr id="4" name="Rectangle 3"/>
          <p:cNvSpPr/>
          <p:nvPr/>
        </p:nvSpPr>
        <p:spPr>
          <a:xfrm>
            <a:off x="457201" y="1460500"/>
            <a:ext cx="2241550" cy="109008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534583"/>
            <a:ext cx="2241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Ação Programática</a:t>
            </a:r>
            <a:endParaRPr lang="pt-BR" sz="2400" dirty="0"/>
          </a:p>
        </p:txBody>
      </p:sp>
      <p:sp>
        <p:nvSpPr>
          <p:cNvPr id="8" name="Right Arrow 7"/>
          <p:cNvSpPr/>
          <p:nvPr/>
        </p:nvSpPr>
        <p:spPr>
          <a:xfrm>
            <a:off x="2793999" y="1799167"/>
            <a:ext cx="433917" cy="349250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92499" y="1460500"/>
            <a:ext cx="2550584" cy="109008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66583" y="1534583"/>
            <a:ext cx="2550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Melhoria da Atenção ao Pré-natal e Puerpério</a:t>
            </a:r>
            <a:r>
              <a:rPr lang="en-AU" sz="2000" dirty="0"/>
              <a:t> </a:t>
            </a:r>
            <a:endParaRPr lang="en-US" sz="2000" dirty="0"/>
          </a:p>
        </p:txBody>
      </p:sp>
      <p:sp>
        <p:nvSpPr>
          <p:cNvPr id="11" name="Right Arrow 10"/>
          <p:cNvSpPr/>
          <p:nvPr/>
        </p:nvSpPr>
        <p:spPr>
          <a:xfrm>
            <a:off x="6117167" y="1799167"/>
            <a:ext cx="423333" cy="349250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52167" y="1460500"/>
            <a:ext cx="1852083" cy="109008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52167" y="1686752"/>
            <a:ext cx="1852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Importância</a:t>
            </a: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955688145"/>
              </p:ext>
            </p:extLst>
          </p:nvPr>
        </p:nvGraphicFramePr>
        <p:xfrm>
          <a:off x="1830918" y="3365501"/>
          <a:ext cx="5736166" cy="322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94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" y="412750"/>
            <a:ext cx="8631382" cy="5713414"/>
          </a:xfrm>
        </p:spPr>
        <p:txBody>
          <a:bodyPr/>
          <a:lstStyle/>
          <a:p>
            <a:pPr algn="just"/>
            <a:r>
              <a:rPr lang="pt-BR" b="0" dirty="0"/>
              <a:t>Objetivo 3: Melhorar a adesão ao Programa de Pré-Natal e </a:t>
            </a:r>
            <a:r>
              <a:rPr lang="pt-BR" b="0" dirty="0" smtClean="0"/>
              <a:t>Puerpério.</a:t>
            </a:r>
            <a:endParaRPr lang="en-AU" b="0" dirty="0"/>
          </a:p>
          <a:p>
            <a:pPr algn="just"/>
            <a:r>
              <a:rPr lang="pt-BR" b="0" dirty="0"/>
              <a:t>Meta 3.1: Realizar busca ativa de 100% das gestantes faltosas às consultas de pré-natal</a:t>
            </a:r>
            <a:r>
              <a:rPr lang="pt-BR" b="0" dirty="0" smtClean="0"/>
              <a:t>.</a:t>
            </a:r>
          </a:p>
          <a:p>
            <a:pPr algn="just"/>
            <a:r>
              <a:rPr lang="pt-BR" b="0" dirty="0" smtClean="0"/>
              <a:t>Indicador 3.1: Proporção de gestantes faltosas à consulta que receberam busca ativa.</a:t>
            </a:r>
            <a:endParaRPr lang="en-AU" b="0" dirty="0"/>
          </a:p>
          <a:p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110835" y="4792399"/>
            <a:ext cx="3588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15 usuárias (100%) </a:t>
            </a:r>
          </a:p>
          <a:p>
            <a:r>
              <a:rPr lang="pt-BR" sz="2000" dirty="0" smtClean="0"/>
              <a:t>Mês 02: 09 usuárias (100%)</a:t>
            </a:r>
          </a:p>
          <a:p>
            <a:r>
              <a:rPr lang="pt-BR" sz="2000" dirty="0" smtClean="0"/>
              <a:t>Mês 03: 11 usuárias (100%)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44640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08" y="518584"/>
            <a:ext cx="8739554" cy="2171862"/>
          </a:xfrm>
        </p:spPr>
        <p:txBody>
          <a:bodyPr/>
          <a:lstStyle/>
          <a:p>
            <a:pPr algn="just"/>
            <a:r>
              <a:rPr lang="pt-BR" b="0" dirty="0"/>
              <a:t>Meta 3.2: Realizar busca ativa em 100% das puérperas que não fizeram a consulta de puerpério até 30 dias após o parto</a:t>
            </a:r>
            <a:r>
              <a:rPr lang="pt-BR" b="0" dirty="0" smtClean="0"/>
              <a:t>.</a:t>
            </a:r>
          </a:p>
          <a:p>
            <a:pPr algn="just"/>
            <a:r>
              <a:rPr lang="pt-BR" b="0" dirty="0" smtClean="0"/>
              <a:t>Indicador 3.2: Proporção </a:t>
            </a:r>
            <a:r>
              <a:rPr lang="pt-BR" b="0" dirty="0"/>
              <a:t>de puérperas que não fizeram a consulta de puerpério até 30 dias após o parto e que foram buscadas pelo serviço.</a:t>
            </a:r>
            <a:endParaRPr lang="pt-BR" dirty="0"/>
          </a:p>
          <a:p>
            <a:pPr algn="just"/>
            <a:endParaRPr lang="en-AU" b="0" dirty="0"/>
          </a:p>
          <a:p>
            <a:endParaRPr lang="en-US" dirty="0"/>
          </a:p>
        </p:txBody>
      </p:sp>
      <p:pic>
        <p:nvPicPr>
          <p:cNvPr id="5122" name="Gráfico 1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431" y="3622431"/>
            <a:ext cx="5357080" cy="3171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10835" y="4792399"/>
            <a:ext cx="3588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05 usuárias </a:t>
            </a:r>
          </a:p>
          <a:p>
            <a:r>
              <a:rPr lang="pt-BR" sz="2000" dirty="0" smtClean="0"/>
              <a:t>Mês 02: 00 usuárias</a:t>
            </a:r>
          </a:p>
          <a:p>
            <a:r>
              <a:rPr lang="pt-BR" sz="2000" dirty="0" smtClean="0"/>
              <a:t>Mês 03: 00 usuárias</a:t>
            </a:r>
          </a:p>
        </p:txBody>
      </p:sp>
    </p:spTree>
    <p:extLst>
      <p:ext uri="{BB962C8B-B14F-4D97-AF65-F5344CB8AC3E}">
        <p14:creationId xmlns:p14="http://schemas.microsoft.com/office/powerpoint/2010/main" val="56343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433918"/>
            <a:ext cx="8669215" cy="2115852"/>
          </a:xfrm>
        </p:spPr>
        <p:txBody>
          <a:bodyPr/>
          <a:lstStyle/>
          <a:p>
            <a:pPr algn="just"/>
            <a:r>
              <a:rPr lang="pt-BR" b="0" dirty="0"/>
              <a:t>Objetivo </a:t>
            </a:r>
            <a:r>
              <a:rPr lang="pt-BR" b="0" dirty="0" smtClean="0"/>
              <a:t>4: </a:t>
            </a:r>
            <a:r>
              <a:rPr lang="pt-BR" b="0" dirty="0"/>
              <a:t>Melhorar o registro do Programa de Pré-Natal e </a:t>
            </a:r>
            <a:r>
              <a:rPr lang="pt-BR" b="0" dirty="0" smtClean="0"/>
              <a:t>Puerpério.</a:t>
            </a:r>
            <a:endParaRPr lang="en-AU" b="0" dirty="0"/>
          </a:p>
          <a:p>
            <a:pPr algn="just"/>
            <a:r>
              <a:rPr lang="pt-BR" b="0" dirty="0"/>
              <a:t>Meta 4.1: Manter registro na ficha de acompanhamento/espelho de pré-natal em 100% das gestantes</a:t>
            </a:r>
            <a:r>
              <a:rPr lang="pt-BR" b="0" dirty="0" smtClean="0"/>
              <a:t>.</a:t>
            </a:r>
          </a:p>
          <a:p>
            <a:pPr algn="just"/>
            <a:r>
              <a:rPr lang="pt-BR" b="0" dirty="0" smtClean="0"/>
              <a:t>Indicador 4.1: Proporção de gestantes com registro na ficha de acompanhamento/espelho de pré-natal.</a:t>
            </a:r>
          </a:p>
          <a:p>
            <a:pPr algn="just"/>
            <a:endParaRPr lang="en-AU" b="0" dirty="0"/>
          </a:p>
          <a:p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6253" y="5410677"/>
            <a:ext cx="5181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31 usuárias (100%)</a:t>
            </a:r>
          </a:p>
          <a:p>
            <a:r>
              <a:rPr lang="pt-BR" sz="2000" dirty="0" smtClean="0"/>
              <a:t>Mês 02: 42 usuárias (</a:t>
            </a:r>
            <a:r>
              <a:rPr lang="pt-BR" sz="2000" dirty="0"/>
              <a:t>100%)</a:t>
            </a:r>
            <a:endParaRPr lang="pt-BR" sz="2000" dirty="0" smtClean="0"/>
          </a:p>
          <a:p>
            <a:r>
              <a:rPr lang="pt-BR" sz="2000" dirty="0" smtClean="0"/>
              <a:t>Mês 03: 42 usuárias (</a:t>
            </a:r>
            <a:r>
              <a:rPr lang="pt-BR" sz="2000" dirty="0"/>
              <a:t>100%)</a:t>
            </a:r>
          </a:p>
        </p:txBody>
      </p:sp>
    </p:spTree>
    <p:extLst>
      <p:ext uri="{BB962C8B-B14F-4D97-AF65-F5344CB8AC3E}">
        <p14:creationId xmlns:p14="http://schemas.microsoft.com/office/powerpoint/2010/main" val="33035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431" y="539751"/>
            <a:ext cx="8598877" cy="1675912"/>
          </a:xfrm>
        </p:spPr>
        <p:txBody>
          <a:bodyPr/>
          <a:lstStyle/>
          <a:p>
            <a:pPr algn="just"/>
            <a:r>
              <a:rPr lang="pt-BR" b="0" dirty="0"/>
              <a:t>Meta 4.2: Manter registro na ficha de acompanhamento do Programa de Pré-Natal e Puerpério 100% das </a:t>
            </a:r>
            <a:r>
              <a:rPr lang="pt-BR" b="0" dirty="0" smtClean="0"/>
              <a:t>puérperas</a:t>
            </a:r>
          </a:p>
          <a:p>
            <a:pPr algn="just"/>
            <a:r>
              <a:rPr lang="pt-BR" b="0" dirty="0" smtClean="0"/>
              <a:t>Indicador 4.2: Proporção de puérperas com registro na ficha de acompanhamento do Programa de Pré-natal e puerpério. </a:t>
            </a:r>
            <a:endParaRPr lang="en-AU" b="0" dirty="0"/>
          </a:p>
          <a:p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180109" y="5284424"/>
            <a:ext cx="5181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05 usuárias puérperas (100%)</a:t>
            </a:r>
          </a:p>
          <a:p>
            <a:r>
              <a:rPr lang="pt-BR" sz="2000" dirty="0" smtClean="0"/>
              <a:t>Mês 02: 04 usuárias </a:t>
            </a:r>
            <a:r>
              <a:rPr lang="pt-BR" sz="2000" dirty="0"/>
              <a:t>puérperas (100%)</a:t>
            </a:r>
            <a:endParaRPr lang="pt-BR" sz="2000" dirty="0" smtClean="0"/>
          </a:p>
          <a:p>
            <a:r>
              <a:rPr lang="pt-BR" sz="2000" dirty="0" smtClean="0"/>
              <a:t>Mês 03: 08 usuárias </a:t>
            </a:r>
            <a:r>
              <a:rPr lang="pt-BR" sz="2000" dirty="0"/>
              <a:t>puérperas (100%)</a:t>
            </a:r>
          </a:p>
        </p:txBody>
      </p:sp>
    </p:spTree>
    <p:extLst>
      <p:ext uri="{BB962C8B-B14F-4D97-AF65-F5344CB8AC3E}">
        <p14:creationId xmlns:p14="http://schemas.microsoft.com/office/powerpoint/2010/main" val="28468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431" y="476250"/>
            <a:ext cx="8598877" cy="5649913"/>
          </a:xfrm>
        </p:spPr>
        <p:txBody>
          <a:bodyPr/>
          <a:lstStyle/>
          <a:p>
            <a:pPr algn="just"/>
            <a:r>
              <a:rPr lang="pt-BR" b="0" dirty="0"/>
              <a:t>Objetivo 5: Realizar avaliação de </a:t>
            </a:r>
            <a:r>
              <a:rPr lang="pt-BR" b="0" dirty="0" smtClean="0"/>
              <a:t>risco.</a:t>
            </a:r>
            <a:endParaRPr lang="en-AU" b="0" dirty="0"/>
          </a:p>
          <a:p>
            <a:pPr algn="just"/>
            <a:r>
              <a:rPr lang="pt-BR" b="0" dirty="0"/>
              <a:t>Meta 5.1: Avaliar risco gestacional em 100% das gestantes</a:t>
            </a:r>
            <a:r>
              <a:rPr lang="pt-BR" b="0" dirty="0" smtClean="0"/>
              <a:t>.</a:t>
            </a:r>
          </a:p>
          <a:p>
            <a:pPr algn="just"/>
            <a:r>
              <a:rPr lang="pt-BR" b="0" dirty="0" smtClean="0"/>
              <a:t>Indicador 5.1: Proporção de gestantes com avaliação de risco gestacional.</a:t>
            </a:r>
            <a:endParaRPr lang="en-AU" b="0" dirty="0"/>
          </a:p>
          <a:p>
            <a:endParaRPr lang="en-US" dirty="0"/>
          </a:p>
        </p:txBody>
      </p:sp>
      <p:graphicFrame>
        <p:nvGraphicFramePr>
          <p:cNvPr id="5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571545"/>
              </p:ext>
            </p:extLst>
          </p:nvPr>
        </p:nvGraphicFramePr>
        <p:xfrm>
          <a:off x="3657601" y="3710354"/>
          <a:ext cx="5264438" cy="3072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93431" y="5618331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00 usuárias </a:t>
            </a:r>
          </a:p>
          <a:p>
            <a:r>
              <a:rPr lang="pt-BR" sz="2000" dirty="0" smtClean="0"/>
              <a:t>Mês 02: 10 usuárias </a:t>
            </a:r>
          </a:p>
          <a:p>
            <a:r>
              <a:rPr lang="pt-BR" sz="2000" dirty="0" smtClean="0"/>
              <a:t>Mês 03: 24 usuárias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433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92" y="228601"/>
            <a:ext cx="8774723" cy="4308230"/>
          </a:xfrm>
        </p:spPr>
        <p:txBody>
          <a:bodyPr/>
          <a:lstStyle/>
          <a:p>
            <a:pPr algn="just"/>
            <a:r>
              <a:rPr lang="pt-BR" b="0" dirty="0"/>
              <a:t>Objetivo 6: Promover a saúde no Pré-Natal e Puerpério.</a:t>
            </a:r>
            <a:endParaRPr lang="en-AU" b="0" dirty="0"/>
          </a:p>
          <a:p>
            <a:pPr algn="just"/>
            <a:r>
              <a:rPr lang="pt-BR" b="0" dirty="0"/>
              <a:t>Meta 6.1: Garantir a 100% das gestantes orientação nutricional durante a gestação</a:t>
            </a:r>
            <a:r>
              <a:rPr lang="pt-BR" b="0" dirty="0" smtClean="0"/>
              <a:t>.</a:t>
            </a:r>
          </a:p>
          <a:p>
            <a:pPr algn="just"/>
            <a:r>
              <a:rPr lang="pt-BR" b="0" dirty="0" smtClean="0"/>
              <a:t>Indicador 6.1: Proporção de gestantes que receberam orientação nutricional.</a:t>
            </a:r>
          </a:p>
          <a:p>
            <a:pPr algn="just"/>
            <a:endParaRPr lang="pt-BR" b="0" dirty="0"/>
          </a:p>
          <a:p>
            <a:pPr algn="just"/>
            <a:endParaRPr lang="pt-BR" b="0" dirty="0" smtClean="0"/>
          </a:p>
          <a:p>
            <a:pPr algn="just"/>
            <a:r>
              <a:rPr lang="pt-BR" b="0" dirty="0"/>
              <a:t>Meta 6.2: Orientar o aleitamento materno a 100% das gestantes.</a:t>
            </a:r>
            <a:endParaRPr lang="en-AU" b="0" dirty="0"/>
          </a:p>
          <a:p>
            <a:pPr algn="just"/>
            <a:r>
              <a:rPr lang="pt-BR" b="0" dirty="0" smtClean="0"/>
              <a:t>Indicador 6.2: Proporção de gestantes que receberam orientação sobre o aleitamento materno.</a:t>
            </a:r>
          </a:p>
          <a:p>
            <a:pPr algn="just"/>
            <a:endParaRPr lang="pt-BR" b="0" dirty="0"/>
          </a:p>
          <a:p>
            <a:pPr algn="just"/>
            <a:endParaRPr lang="en-AU" b="0" dirty="0"/>
          </a:p>
          <a:p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6253" y="5410677"/>
            <a:ext cx="5181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31 usuárias (100%)</a:t>
            </a:r>
          </a:p>
          <a:p>
            <a:r>
              <a:rPr lang="pt-BR" sz="2000" dirty="0" smtClean="0"/>
              <a:t>Mês 02: 42 usuárias (</a:t>
            </a:r>
            <a:r>
              <a:rPr lang="pt-BR" sz="2000" dirty="0"/>
              <a:t>100%)</a:t>
            </a:r>
            <a:endParaRPr lang="pt-BR" sz="2000" dirty="0" smtClean="0"/>
          </a:p>
          <a:p>
            <a:r>
              <a:rPr lang="pt-BR" sz="2000" dirty="0" smtClean="0"/>
              <a:t>Mês 03: 42 usuárias (</a:t>
            </a:r>
            <a:r>
              <a:rPr lang="pt-BR" sz="2000" dirty="0"/>
              <a:t>100%)</a:t>
            </a:r>
          </a:p>
        </p:txBody>
      </p:sp>
    </p:spTree>
    <p:extLst>
      <p:ext uri="{BB962C8B-B14F-4D97-AF65-F5344CB8AC3E}">
        <p14:creationId xmlns:p14="http://schemas.microsoft.com/office/powerpoint/2010/main" val="163292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455084"/>
            <a:ext cx="8634047" cy="5671080"/>
          </a:xfrm>
        </p:spPr>
        <p:txBody>
          <a:bodyPr/>
          <a:lstStyle/>
          <a:p>
            <a:pPr algn="just"/>
            <a:r>
              <a:rPr lang="pt-BR" b="0" dirty="0"/>
              <a:t>Meta 6.3: Orientar 100% das gestantes sobre os cuidados com o recém-nascido</a:t>
            </a:r>
            <a:r>
              <a:rPr lang="pt-BR" b="0" dirty="0" smtClean="0"/>
              <a:t>.</a:t>
            </a:r>
          </a:p>
          <a:p>
            <a:pPr algn="just"/>
            <a:r>
              <a:rPr lang="pt-BR" b="0" dirty="0" smtClean="0"/>
              <a:t>Indicador 6.3: Proporção de gestantes que receberam orientação sobre cuidados com o recém-nascido.</a:t>
            </a:r>
          </a:p>
          <a:p>
            <a:pPr algn="just"/>
            <a:endParaRPr lang="pt-BR" b="0" dirty="0"/>
          </a:p>
          <a:p>
            <a:pPr algn="just"/>
            <a:r>
              <a:rPr lang="pt-BR" b="0" dirty="0"/>
              <a:t>Meta 6.4: Orientar 100% </a:t>
            </a:r>
            <a:r>
              <a:rPr lang="pt-BR" b="0" dirty="0" smtClean="0"/>
              <a:t>das gestantes sobre anticoncepção após o parto.</a:t>
            </a:r>
            <a:endParaRPr lang="en-AU" b="0" dirty="0" smtClean="0"/>
          </a:p>
          <a:p>
            <a:pPr algn="just"/>
            <a:r>
              <a:rPr lang="pt-BR" b="0" dirty="0" smtClean="0"/>
              <a:t>Indicador 6.4: Proporção de gestantes que receberam orientação sobre anticoncepção após o parto.</a:t>
            </a:r>
          </a:p>
          <a:p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6253" y="5410677"/>
            <a:ext cx="5181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31 usuárias (100%)</a:t>
            </a:r>
          </a:p>
          <a:p>
            <a:r>
              <a:rPr lang="pt-BR" sz="2000" dirty="0" smtClean="0"/>
              <a:t>Mês 02: 42 usuárias (</a:t>
            </a:r>
            <a:r>
              <a:rPr lang="pt-BR" sz="2000" dirty="0"/>
              <a:t>100%)</a:t>
            </a:r>
            <a:endParaRPr lang="pt-BR" sz="2000" dirty="0" smtClean="0"/>
          </a:p>
          <a:p>
            <a:r>
              <a:rPr lang="pt-BR" sz="2000" dirty="0" smtClean="0"/>
              <a:t>Mês 03: 42 usuárias (</a:t>
            </a:r>
            <a:r>
              <a:rPr lang="pt-BR" sz="2000" dirty="0"/>
              <a:t>100%)</a:t>
            </a:r>
          </a:p>
        </p:txBody>
      </p:sp>
    </p:spTree>
    <p:extLst>
      <p:ext uri="{BB962C8B-B14F-4D97-AF65-F5344CB8AC3E}">
        <p14:creationId xmlns:p14="http://schemas.microsoft.com/office/powerpoint/2010/main" val="102956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3" y="423334"/>
            <a:ext cx="8661223" cy="5702830"/>
          </a:xfrm>
        </p:spPr>
        <p:txBody>
          <a:bodyPr/>
          <a:lstStyle/>
          <a:p>
            <a:pPr algn="just"/>
            <a:r>
              <a:rPr lang="pt-BR" b="0" dirty="0"/>
              <a:t>Meta 6.5: Orientar 100% das gestantes sobre os riscos do tabagismo e do uso de álcool e drogas na gestação</a:t>
            </a:r>
            <a:r>
              <a:rPr lang="pt-BR" b="0" dirty="0" smtClean="0"/>
              <a:t>.</a:t>
            </a:r>
          </a:p>
          <a:p>
            <a:pPr algn="just"/>
            <a:r>
              <a:rPr lang="pt-BR" b="0" dirty="0" smtClean="0"/>
              <a:t>Indicador 6.5: Proporção de gestantes que receberam orientação sobre os riscos do tabagismo e do uso de álcool e drogas na gestação.</a:t>
            </a:r>
          </a:p>
          <a:p>
            <a:pPr algn="just"/>
            <a:endParaRPr lang="pt-BR" b="0" dirty="0" smtClean="0"/>
          </a:p>
          <a:p>
            <a:pPr algn="just"/>
            <a:endParaRPr lang="pt-BR" b="0" dirty="0"/>
          </a:p>
          <a:p>
            <a:pPr algn="just"/>
            <a:r>
              <a:rPr lang="pt-BR" b="0" dirty="0"/>
              <a:t>Meta 6.6: Orientar 100% das gestantes sobre higiene bucal</a:t>
            </a:r>
            <a:r>
              <a:rPr lang="pt-BR" b="0" dirty="0" smtClean="0"/>
              <a:t>.</a:t>
            </a:r>
          </a:p>
          <a:p>
            <a:pPr algn="just"/>
            <a:r>
              <a:rPr lang="pt-BR" b="0" dirty="0" smtClean="0"/>
              <a:t>Indicador 6.6: Proporção de gestantes que receberam orientação sobre higiene bucal.</a:t>
            </a:r>
            <a:endParaRPr lang="en-AU" b="0" dirty="0"/>
          </a:p>
          <a:p>
            <a:pPr algn="just"/>
            <a:endParaRPr lang="en-AU" b="0" dirty="0"/>
          </a:p>
          <a:p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6253" y="5410677"/>
            <a:ext cx="5181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31 usuárias (100%)</a:t>
            </a:r>
          </a:p>
          <a:p>
            <a:r>
              <a:rPr lang="pt-BR" sz="2000" dirty="0" smtClean="0"/>
              <a:t>Mês 02: 42 usuárias (</a:t>
            </a:r>
            <a:r>
              <a:rPr lang="pt-BR" sz="2000" dirty="0"/>
              <a:t>100%)</a:t>
            </a:r>
            <a:endParaRPr lang="pt-BR" sz="2000" dirty="0" smtClean="0"/>
          </a:p>
          <a:p>
            <a:r>
              <a:rPr lang="pt-BR" sz="2000" dirty="0" smtClean="0"/>
              <a:t>Mês 03: 42 usuárias (</a:t>
            </a:r>
            <a:r>
              <a:rPr lang="pt-BR" sz="2000" dirty="0"/>
              <a:t>100%)</a:t>
            </a:r>
          </a:p>
        </p:txBody>
      </p:sp>
    </p:spTree>
    <p:extLst>
      <p:ext uri="{BB962C8B-B14F-4D97-AF65-F5344CB8AC3E}">
        <p14:creationId xmlns:p14="http://schemas.microsoft.com/office/powerpoint/2010/main" val="38691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7" y="423333"/>
            <a:ext cx="8634046" cy="5702831"/>
          </a:xfrm>
        </p:spPr>
        <p:txBody>
          <a:bodyPr/>
          <a:lstStyle/>
          <a:p>
            <a:pPr algn="just"/>
            <a:r>
              <a:rPr lang="pt-BR" b="0" dirty="0"/>
              <a:t>Meta 6.7: Orientar 100% das puérperas cadastradas no Programa de Pré-Natal e Puerpério sobre os cuidados do recém-nascido</a:t>
            </a:r>
            <a:r>
              <a:rPr lang="pt-BR" b="0" dirty="0" smtClean="0"/>
              <a:t>.</a:t>
            </a:r>
          </a:p>
          <a:p>
            <a:pPr algn="just"/>
            <a:r>
              <a:rPr lang="pt-BR" b="0" dirty="0" smtClean="0"/>
              <a:t>Indicador 6.7: Proporção de puérperas que receberam orientação sobre os cuidados do recém-nascido.</a:t>
            </a:r>
          </a:p>
          <a:p>
            <a:pPr algn="just"/>
            <a:endParaRPr lang="pt-BR" b="0" dirty="0"/>
          </a:p>
          <a:p>
            <a:pPr algn="just"/>
            <a:r>
              <a:rPr lang="pt-BR" b="0" dirty="0"/>
              <a:t>Meta 6.8: Orientar 100% das puérperas cadastradas no Programa de Pré-Natal e Puerpério sobre aleitamento materno exclusivo.</a:t>
            </a:r>
            <a:endParaRPr lang="en-AU" b="0" dirty="0"/>
          </a:p>
          <a:p>
            <a:pPr algn="just"/>
            <a:r>
              <a:rPr lang="pt-BR" b="0" dirty="0" smtClean="0"/>
              <a:t>Indicador 6.8: Proporção de puérperas que receberam orientação </a:t>
            </a:r>
          </a:p>
          <a:p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180109" y="5284424"/>
            <a:ext cx="5181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05 usuárias puérperas (100%)</a:t>
            </a:r>
          </a:p>
          <a:p>
            <a:r>
              <a:rPr lang="pt-BR" sz="2000" dirty="0" smtClean="0"/>
              <a:t>Mês 02: 04 usuárias </a:t>
            </a:r>
            <a:r>
              <a:rPr lang="pt-BR" sz="2000" dirty="0"/>
              <a:t>puérperas (100%)</a:t>
            </a:r>
            <a:endParaRPr lang="pt-BR" sz="2000" dirty="0" smtClean="0"/>
          </a:p>
          <a:p>
            <a:r>
              <a:rPr lang="pt-BR" sz="2000" dirty="0" smtClean="0"/>
              <a:t>Mês 03: 08 usuárias </a:t>
            </a:r>
            <a:r>
              <a:rPr lang="pt-BR" sz="2000" dirty="0"/>
              <a:t>puérperas (100%)</a:t>
            </a:r>
          </a:p>
        </p:txBody>
      </p:sp>
    </p:spTree>
    <p:extLst>
      <p:ext uri="{BB962C8B-B14F-4D97-AF65-F5344CB8AC3E}">
        <p14:creationId xmlns:p14="http://schemas.microsoft.com/office/powerpoint/2010/main" val="7094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62" y="423334"/>
            <a:ext cx="8704383" cy="5702830"/>
          </a:xfrm>
        </p:spPr>
        <p:txBody>
          <a:bodyPr/>
          <a:lstStyle/>
          <a:p>
            <a:r>
              <a:rPr lang="pt-BR" b="0" dirty="0"/>
              <a:t>Meta 6.9: Orientar 100% das puérperas cadastradas no Programa de Pré-Natal e Puerpério sobre planejamento </a:t>
            </a:r>
            <a:r>
              <a:rPr lang="pt-BR" b="0" dirty="0" smtClean="0"/>
              <a:t>familiar.</a:t>
            </a:r>
            <a:endParaRPr lang="en-AU" b="0" dirty="0" smtClean="0"/>
          </a:p>
          <a:p>
            <a:r>
              <a:rPr lang="pt-BR" b="0" dirty="0" smtClean="0"/>
              <a:t>Indicador 6.9: Proporção de puérperas que receberam orientação sobre planejamento</a:t>
            </a:r>
            <a:r>
              <a:rPr lang="en-AU" b="0" dirty="0" smtClean="0"/>
              <a:t> familiar.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180109" y="5284424"/>
            <a:ext cx="5181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05 usuárias puérperas (100%)</a:t>
            </a:r>
          </a:p>
          <a:p>
            <a:r>
              <a:rPr lang="pt-BR" sz="2000" dirty="0" smtClean="0"/>
              <a:t>Mês 02: 04 usuárias </a:t>
            </a:r>
            <a:r>
              <a:rPr lang="pt-BR" sz="2000" dirty="0"/>
              <a:t>puérperas (100%)</a:t>
            </a:r>
            <a:endParaRPr lang="pt-BR" sz="2000" dirty="0" smtClean="0"/>
          </a:p>
          <a:p>
            <a:r>
              <a:rPr lang="pt-BR" sz="2000" dirty="0" smtClean="0"/>
              <a:t>Mês 03: 08 usuárias </a:t>
            </a:r>
            <a:r>
              <a:rPr lang="pt-BR" sz="2000" dirty="0"/>
              <a:t>puérperas (100%)</a:t>
            </a:r>
          </a:p>
        </p:txBody>
      </p:sp>
    </p:spTree>
    <p:extLst>
      <p:ext uri="{BB962C8B-B14F-4D97-AF65-F5344CB8AC3E}">
        <p14:creationId xmlns:p14="http://schemas.microsoft.com/office/powerpoint/2010/main" val="283051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5167"/>
            <a:ext cx="7620000" cy="571500"/>
          </a:xfrm>
        </p:spPr>
        <p:txBody>
          <a:bodyPr/>
          <a:lstStyle/>
          <a:p>
            <a:pPr marL="342900" indent="-342900">
              <a:buFont typeface="Wingdings" charset="2"/>
              <a:buChar char="§"/>
            </a:pPr>
            <a:r>
              <a:rPr lang="pt-BR" sz="2400" b="0" dirty="0"/>
              <a:t>Caracterização </a:t>
            </a:r>
            <a:r>
              <a:rPr lang="pt-BR" sz="2400" b="0" dirty="0" smtClean="0"/>
              <a:t>da UBS</a:t>
            </a:r>
            <a:r>
              <a:rPr lang="en-US" sz="2400" b="0" dirty="0" smtClean="0"/>
              <a:t>:</a:t>
            </a:r>
            <a:endParaRPr lang="en-US" sz="2400" b="0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68684292"/>
              </p:ext>
            </p:extLst>
          </p:nvPr>
        </p:nvGraphicFramePr>
        <p:xfrm>
          <a:off x="1068916" y="984250"/>
          <a:ext cx="70082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6167" y="4572000"/>
            <a:ext cx="76305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pt-BR" sz="2400" dirty="0" smtClean="0"/>
              <a:t>Estrutura da UBS: 1 recepção, 3 consultórios, 1 consultório odontológico, 1 SAME, 1 copa, 1 sala PA/peso, 1 sala de reunião e 2 banheiros.</a:t>
            </a:r>
          </a:p>
          <a:p>
            <a:pPr marL="285750" indent="-285750" algn="just">
              <a:buFont typeface="Arial"/>
              <a:buChar char="•"/>
            </a:pPr>
            <a:endParaRPr lang="pt-BR" sz="2400" dirty="0" smtClean="0"/>
          </a:p>
          <a:p>
            <a:pPr marL="285750" indent="-285750" algn="just">
              <a:buFont typeface="Arial"/>
              <a:buChar char="•"/>
            </a:pPr>
            <a:r>
              <a:rPr lang="pt-BR" sz="2400" dirty="0" smtClean="0"/>
              <a:t>Equipes da ESF: 2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8884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88300" cy="651615"/>
          </a:xfrm>
        </p:spPr>
        <p:txBody>
          <a:bodyPr/>
          <a:lstStyle/>
          <a:p>
            <a:r>
              <a:rPr lang="pt-BR" b="1" cap="none" dirty="0">
                <a:solidFill>
                  <a:srgbClr val="000000"/>
                </a:solidFill>
                <a:latin typeface="Arial"/>
              </a:rPr>
              <a:t>D</a:t>
            </a:r>
            <a:r>
              <a:rPr lang="pt-BR" b="1" cap="none" dirty="0" smtClean="0">
                <a:solidFill>
                  <a:srgbClr val="000000"/>
                </a:solidFill>
                <a:latin typeface="Arial"/>
              </a:rPr>
              <a:t>iscussão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3000"/>
            <a:ext cx="8157633" cy="4983163"/>
          </a:xfrm>
        </p:spPr>
        <p:txBody>
          <a:bodyPr>
            <a:norm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pt-BR" sz="2400" dirty="0" smtClean="0"/>
              <a:t>Importância da intervenção para equipe, para o serviço e para a comunidade:</a:t>
            </a:r>
          </a:p>
          <a:p>
            <a:endParaRPr lang="pt-BR" sz="2200" b="0" dirty="0" smtClean="0"/>
          </a:p>
          <a:p>
            <a:pPr marL="342900" indent="-342900" algn="just">
              <a:buFontTx/>
              <a:buChar char="-"/>
            </a:pPr>
            <a:r>
              <a:rPr lang="pt-BR" sz="2200" b="0" dirty="0"/>
              <a:t>Oportunidade de capacitação</a:t>
            </a:r>
            <a:r>
              <a:rPr lang="pt-BR" sz="2200" b="0" dirty="0" smtClean="0"/>
              <a:t>;</a:t>
            </a:r>
          </a:p>
          <a:p>
            <a:pPr marL="342900" indent="-342900" algn="just">
              <a:buFontTx/>
              <a:buChar char="-"/>
            </a:pPr>
            <a:r>
              <a:rPr lang="pt-BR" sz="2200" b="0" dirty="0" smtClean="0"/>
              <a:t>Segurança na realização do trabalho;</a:t>
            </a:r>
          </a:p>
          <a:p>
            <a:pPr marL="342900" indent="-342900" algn="just">
              <a:buFontTx/>
              <a:buChar char="-"/>
            </a:pPr>
            <a:r>
              <a:rPr lang="pt-BR" sz="2200" b="0" dirty="0" smtClean="0"/>
              <a:t>Melhoria na qualidade dos registros;</a:t>
            </a:r>
          </a:p>
          <a:p>
            <a:pPr marL="342900" indent="-342900" algn="just">
              <a:buFontTx/>
              <a:buChar char="-"/>
            </a:pPr>
            <a:r>
              <a:rPr lang="pt-BR" sz="2200" b="0" dirty="0" smtClean="0"/>
              <a:t>Incremento no acolhimento;</a:t>
            </a:r>
          </a:p>
          <a:p>
            <a:pPr marL="342900" indent="-342900" algn="just">
              <a:buFontTx/>
              <a:buChar char="-"/>
            </a:pPr>
            <a:r>
              <a:rPr lang="pt-BR" sz="2200" b="0" dirty="0" smtClean="0"/>
              <a:t>Quantidade e qualidade na prestação dos serviços;</a:t>
            </a:r>
          </a:p>
          <a:p>
            <a:pPr marL="342900" indent="-342900" algn="just">
              <a:buFontTx/>
              <a:buChar char="-"/>
            </a:pPr>
            <a:r>
              <a:rPr lang="pt-BR" sz="2200" b="0" dirty="0" smtClean="0"/>
              <a:t>Esclarecimento e orientação de temas relevantes à comunidade.</a:t>
            </a:r>
            <a:endParaRPr lang="pt-BR" sz="2200" b="0" dirty="0"/>
          </a:p>
        </p:txBody>
      </p:sp>
    </p:spTree>
    <p:extLst>
      <p:ext uri="{BB962C8B-B14F-4D97-AF65-F5344CB8AC3E}">
        <p14:creationId xmlns:p14="http://schemas.microsoft.com/office/powerpoint/2010/main" val="194767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560918"/>
            <a:ext cx="8083551" cy="5565246"/>
          </a:xfrm>
        </p:spPr>
        <p:txBody>
          <a:bodyPr>
            <a:norm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pt-BR" sz="2400" dirty="0" smtClean="0"/>
              <a:t>Nível de incorporação da intervenção na rotina:</a:t>
            </a:r>
          </a:p>
          <a:p>
            <a:pPr algn="just"/>
            <a:endParaRPr lang="pt-BR" sz="2400" b="0" dirty="0"/>
          </a:p>
          <a:p>
            <a:pPr marL="342900" indent="-342900" algn="just">
              <a:buFontTx/>
              <a:buChar char="-"/>
            </a:pPr>
            <a:r>
              <a:rPr lang="pt-BR" sz="2400" b="0" dirty="0" smtClean="0"/>
              <a:t>Nível </a:t>
            </a:r>
            <a:r>
              <a:rPr lang="pt-BR" sz="2400" b="0" dirty="0"/>
              <a:t>de </a:t>
            </a:r>
            <a:r>
              <a:rPr lang="pt-BR" sz="2400" b="0" dirty="0" smtClean="0"/>
              <a:t>incorporação: Alto (Grande esforço dos membros da equipe); </a:t>
            </a:r>
          </a:p>
          <a:p>
            <a:pPr marL="342900" indent="-342900" algn="just">
              <a:buFont typeface="Arial"/>
              <a:buChar char="•"/>
            </a:pPr>
            <a:endParaRPr lang="pt-BR" sz="2400" b="0" dirty="0" smtClean="0"/>
          </a:p>
          <a:p>
            <a:pPr marL="342900" indent="-342900" algn="just">
              <a:buFont typeface="Arial"/>
              <a:buChar char="•"/>
            </a:pPr>
            <a:r>
              <a:rPr lang="pt-BR" sz="2400" dirty="0" smtClean="0"/>
              <a:t>Possíveis mudanças </a:t>
            </a:r>
            <a:r>
              <a:rPr lang="pt-BR" sz="2400" dirty="0"/>
              <a:t>para continuidade da intervenção</a:t>
            </a:r>
            <a:r>
              <a:rPr lang="pt-BR" sz="2400" dirty="0" smtClean="0"/>
              <a:t>:</a:t>
            </a:r>
          </a:p>
          <a:p>
            <a:pPr algn="just"/>
            <a:endParaRPr lang="pt-BR" sz="2400" b="0" dirty="0"/>
          </a:p>
          <a:p>
            <a:pPr marL="342900" indent="-342900" algn="just">
              <a:buFontTx/>
              <a:buChar char="-"/>
            </a:pPr>
            <a:r>
              <a:rPr lang="pt-BR" sz="2400" b="0" dirty="0" smtClean="0"/>
              <a:t>Necessidade de mudança de postura da gestão;</a:t>
            </a:r>
          </a:p>
          <a:p>
            <a:pPr marL="342900" indent="-342900" algn="just">
              <a:buFontTx/>
              <a:buChar char="-"/>
            </a:pPr>
            <a:r>
              <a:rPr lang="pt-BR" sz="2400" b="0" dirty="0"/>
              <a:t>Aprofundamento no treinamento das </a:t>
            </a:r>
            <a:r>
              <a:rPr lang="pt-BR" sz="2400" b="0" dirty="0" smtClean="0"/>
              <a:t>equipes</a:t>
            </a:r>
            <a:r>
              <a:rPr lang="pt-BR" sz="2400" b="0" dirty="0"/>
              <a:t>;</a:t>
            </a:r>
            <a:endParaRPr lang="pt-BR" sz="2400" b="0" dirty="0" smtClean="0"/>
          </a:p>
          <a:p>
            <a:pPr marL="342900" indent="-342900" algn="just">
              <a:buFontTx/>
              <a:buChar char="-"/>
            </a:pPr>
            <a:r>
              <a:rPr lang="pt-BR" sz="2400" b="0" dirty="0" smtClean="0"/>
              <a:t>Fomentar a intersetorialidade.</a:t>
            </a:r>
          </a:p>
          <a:p>
            <a:pPr algn="just"/>
            <a:endParaRPr lang="pt-BR" sz="2400" b="0" dirty="0" smtClean="0"/>
          </a:p>
          <a:p>
            <a:pPr marL="342900" indent="-342900" algn="just">
              <a:buFontTx/>
              <a:buChar char="-"/>
            </a:pPr>
            <a:endParaRPr lang="pt-BR" sz="2400" b="0" dirty="0" smtClean="0"/>
          </a:p>
          <a:p>
            <a:pPr algn="just"/>
            <a:endParaRPr lang="pt-BR" sz="2200" b="0" dirty="0"/>
          </a:p>
        </p:txBody>
      </p:sp>
    </p:spTree>
    <p:extLst>
      <p:ext uri="{BB962C8B-B14F-4D97-AF65-F5344CB8AC3E}">
        <p14:creationId xmlns:p14="http://schemas.microsoft.com/office/powerpoint/2010/main" val="37066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94466"/>
            <a:ext cx="7998883" cy="1270317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pt-BR" b="1" cap="none" spc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Reflexão </a:t>
            </a:r>
            <a:r>
              <a:rPr lang="pt-BR" b="1" cap="none" spc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Crítica sobre o processo pessoal de aprendizagem</a:t>
            </a:r>
            <a:br>
              <a:rPr lang="pt-BR" b="1" cap="none" spc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998883" cy="4373563"/>
          </a:xfrm>
        </p:spPr>
        <p:txBody>
          <a:bodyPr/>
          <a:lstStyle/>
          <a:p>
            <a:pPr marL="342900" indent="-342900" algn="just">
              <a:buFontTx/>
              <a:buChar char="-"/>
            </a:pPr>
            <a:r>
              <a:rPr lang="pt-BR" sz="2400" b="0" dirty="0" smtClean="0"/>
              <a:t>Expectativas iniciais;</a:t>
            </a:r>
          </a:p>
          <a:p>
            <a:pPr marL="342900" indent="-342900" algn="just">
              <a:buFontTx/>
              <a:buChar char="-"/>
            </a:pPr>
            <a:r>
              <a:rPr lang="pt-BR" sz="2400" b="0" dirty="0" smtClean="0"/>
              <a:t>Compreensão do processo;</a:t>
            </a:r>
          </a:p>
          <a:p>
            <a:pPr marL="342900" indent="-342900" algn="just">
              <a:buFontTx/>
              <a:buChar char="-"/>
            </a:pPr>
            <a:r>
              <a:rPr lang="pt-BR" sz="2400" b="0" dirty="0" smtClean="0"/>
              <a:t>Prática profissional </a:t>
            </a:r>
            <a:r>
              <a:rPr lang="pt-BR" sz="2400" b="0" dirty="0" smtClean="0">
                <a:sym typeface="Wingdings"/>
              </a:rPr>
              <a:t> </a:t>
            </a:r>
            <a:r>
              <a:rPr lang="pt-BR" sz="2400" b="0" dirty="0" smtClean="0"/>
              <a:t> Atuação </a:t>
            </a:r>
            <a:r>
              <a:rPr lang="pt-BR" sz="2400" b="0" dirty="0"/>
              <a:t>na </a:t>
            </a:r>
            <a:r>
              <a:rPr lang="pt-BR" sz="2400" b="0" dirty="0" smtClean="0"/>
              <a:t>Atenção </a:t>
            </a:r>
            <a:r>
              <a:rPr lang="pt-BR" sz="2400" b="0" dirty="0"/>
              <a:t>B</a:t>
            </a:r>
            <a:r>
              <a:rPr lang="pt-BR" sz="2400" b="0" dirty="0" smtClean="0"/>
              <a:t>ásica;</a:t>
            </a:r>
          </a:p>
          <a:p>
            <a:pPr marL="342900" indent="-342900" algn="just">
              <a:buFontTx/>
              <a:buChar char="-"/>
            </a:pPr>
            <a:r>
              <a:rPr lang="pt-BR" sz="2400" b="0" dirty="0" smtClean="0"/>
              <a:t>Conhecimento do protocolo </a:t>
            </a:r>
            <a:r>
              <a:rPr lang="pt-BR" sz="2400" b="0" dirty="0"/>
              <a:t>do MS para a ação </a:t>
            </a:r>
            <a:r>
              <a:rPr lang="pt-BR" sz="2400" b="0" dirty="0" smtClean="0"/>
              <a:t>programática</a:t>
            </a:r>
            <a:r>
              <a:rPr lang="pt-BR" b="0" dirty="0"/>
              <a:t>;</a:t>
            </a:r>
            <a:endParaRPr lang="pt-BR" b="0" dirty="0" smtClean="0"/>
          </a:p>
          <a:p>
            <a:pPr marL="342900" indent="-342900" algn="just">
              <a:buFontTx/>
              <a:buChar char="-"/>
            </a:pPr>
            <a:r>
              <a:rPr lang="pt-BR" sz="2400" b="0" dirty="0"/>
              <a:t>C</a:t>
            </a:r>
            <a:r>
              <a:rPr lang="pt-BR" sz="2400" b="0" dirty="0" smtClean="0"/>
              <a:t>onhecimentos </a:t>
            </a:r>
            <a:r>
              <a:rPr lang="pt-BR" sz="2400" b="0" dirty="0"/>
              <a:t>sobre engenharia </a:t>
            </a:r>
            <a:r>
              <a:rPr lang="pt-BR" sz="2400" b="0" dirty="0" smtClean="0"/>
              <a:t>hospitalar.</a:t>
            </a:r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55721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510" y="1524318"/>
            <a:ext cx="7758546" cy="137160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+mn-lt"/>
              </a:rPr>
              <a:t>Obrigado!!!</a:t>
            </a:r>
            <a:endParaRPr lang="pt-B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01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094134" cy="555466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pt-BR" sz="2400" b="0" dirty="0" smtClean="0"/>
              <a:t>Situação da ação programática na unidade antes da intervenção:</a:t>
            </a:r>
          </a:p>
          <a:p>
            <a:pPr algn="just"/>
            <a:endParaRPr lang="pt-BR" sz="2400" b="0" dirty="0"/>
          </a:p>
        </p:txBody>
      </p:sp>
      <p:sp>
        <p:nvSpPr>
          <p:cNvPr id="4" name="Rectangle 3"/>
          <p:cNvSpPr/>
          <p:nvPr/>
        </p:nvSpPr>
        <p:spPr>
          <a:xfrm>
            <a:off x="867833" y="1852083"/>
            <a:ext cx="7471834" cy="910167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7833" y="4163484"/>
            <a:ext cx="7471834" cy="910167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26583" y="2070259"/>
            <a:ext cx="701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Programa de Atenção </a:t>
            </a:r>
            <a:r>
              <a:rPr lang="pt-BR" sz="2400" b="1" dirty="0"/>
              <a:t>ao Pré-natal e </a:t>
            </a:r>
            <a:r>
              <a:rPr lang="pt-BR" sz="2400" b="1" dirty="0" smtClean="0"/>
              <a:t>Puerpério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67833" y="4163484"/>
            <a:ext cx="74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Obedecia parcialmente ao Protocolo do Ministério da Saúde</a:t>
            </a:r>
            <a:endParaRPr lang="pt-BR" sz="2400" dirty="0"/>
          </a:p>
        </p:txBody>
      </p:sp>
      <p:sp>
        <p:nvSpPr>
          <p:cNvPr id="8" name="Down Arrow 7"/>
          <p:cNvSpPr/>
          <p:nvPr/>
        </p:nvSpPr>
        <p:spPr>
          <a:xfrm>
            <a:off x="4127500" y="3100916"/>
            <a:ext cx="899583" cy="656167"/>
          </a:xfrm>
          <a:prstGeom prst="down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3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704532"/>
          </a:xfrm>
        </p:spPr>
        <p:txBody>
          <a:bodyPr/>
          <a:lstStyle/>
          <a:p>
            <a:r>
              <a:rPr lang="pt-BR" b="1" cap="none" dirty="0" smtClean="0">
                <a:solidFill>
                  <a:srgbClr val="000000"/>
                </a:solidFill>
                <a:latin typeface="Arial"/>
              </a:rPr>
              <a:t>Objetivo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95918"/>
            <a:ext cx="8115301" cy="4930246"/>
          </a:xfrm>
        </p:spPr>
        <p:txBody>
          <a:bodyPr/>
          <a:lstStyle/>
          <a:p>
            <a:pPr algn="just"/>
            <a:endParaRPr lang="pt-BR" sz="2400" b="0" dirty="0" smtClean="0"/>
          </a:p>
          <a:p>
            <a:pPr algn="just"/>
            <a:endParaRPr lang="pt-BR" sz="2400" b="0" dirty="0"/>
          </a:p>
          <a:p>
            <a:pPr algn="just"/>
            <a:endParaRPr lang="pt-BR" sz="2400" b="0" dirty="0" smtClean="0"/>
          </a:p>
          <a:p>
            <a:pPr algn="just"/>
            <a:r>
              <a:rPr lang="pt-BR" sz="2400" b="0" dirty="0" smtClean="0"/>
              <a:t>Melhoria </a:t>
            </a:r>
            <a:r>
              <a:rPr lang="pt-BR" sz="2400" b="0" dirty="0"/>
              <a:t>da Atenção ao Pré-natal e Puerpério, na UBS da Família da Planaltina, no Município de Redenção do Gurguéia, PI.</a:t>
            </a:r>
            <a:endParaRPr lang="en-AU" sz="2400" b="0" dirty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831167" y="1608667"/>
            <a:ext cx="1174750" cy="613833"/>
          </a:xfrm>
          <a:prstGeom prst="downArrow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041217" cy="545782"/>
          </a:xfrm>
        </p:spPr>
        <p:txBody>
          <a:bodyPr>
            <a:normAutofit fontScale="90000"/>
          </a:bodyPr>
          <a:lstStyle/>
          <a:p>
            <a:r>
              <a:rPr lang="pt-BR" b="1" cap="none" dirty="0" smtClean="0">
                <a:solidFill>
                  <a:srgbClr val="000000"/>
                </a:solidFill>
                <a:latin typeface="Arial"/>
              </a:rPr>
              <a:t>Metodologia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83" y="941917"/>
            <a:ext cx="8830850" cy="541731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pt-BR" sz="2400" i="1" dirty="0" smtClean="0"/>
              <a:t>Ações realizadas - Compreendidas nos 4 eixos </a:t>
            </a:r>
          </a:p>
          <a:p>
            <a:r>
              <a:rPr lang="pt-BR" sz="2400" i="1" dirty="0" smtClean="0"/>
              <a:t>(monitoramento e avaliação; Engajamento Público; Qualificação da prática clínica e Organização e Gestão do Serviço)</a:t>
            </a:r>
          </a:p>
          <a:p>
            <a:endParaRPr lang="pt-BR" sz="2400" b="0" dirty="0" smtClean="0"/>
          </a:p>
          <a:p>
            <a:pPr marL="342900" indent="-342900" algn="just">
              <a:buFontTx/>
              <a:buChar char="-"/>
            </a:pPr>
            <a:r>
              <a:rPr lang="pt-BR" sz="2400" b="0" dirty="0" smtClean="0"/>
              <a:t>Treinamento das equipes da UBS;</a:t>
            </a:r>
          </a:p>
          <a:p>
            <a:pPr marL="342900" indent="-342900" algn="just">
              <a:buFontTx/>
              <a:buChar char="-"/>
            </a:pPr>
            <a:r>
              <a:rPr lang="pt-BR" sz="2400" b="0" dirty="0" smtClean="0"/>
              <a:t>Atualização do cadastro de abrangência da UBS;</a:t>
            </a:r>
          </a:p>
          <a:p>
            <a:pPr marL="342900" indent="-342900" algn="just">
              <a:buFontTx/>
              <a:buChar char="-"/>
            </a:pPr>
            <a:r>
              <a:rPr lang="pt-BR" sz="2400" b="0" dirty="0"/>
              <a:t>Reorganização do prontuário; </a:t>
            </a:r>
            <a:endParaRPr lang="pt-BR" sz="2400" b="0" dirty="0" smtClean="0"/>
          </a:p>
          <a:p>
            <a:pPr marL="342900" indent="-342900" algn="just">
              <a:buFontTx/>
              <a:buChar char="-"/>
            </a:pPr>
            <a:r>
              <a:rPr lang="pt-BR" sz="2400" b="0" dirty="0" smtClean="0"/>
              <a:t>Introdução da ficha-espelho;</a:t>
            </a:r>
          </a:p>
          <a:p>
            <a:pPr marL="342900" indent="-342900" algn="just">
              <a:buFontTx/>
              <a:buChar char="-"/>
            </a:pPr>
            <a:r>
              <a:rPr lang="pt-BR" sz="2400" b="0" dirty="0"/>
              <a:t>Consultas clínicas com médico e enfermeiros</a:t>
            </a:r>
            <a:r>
              <a:rPr lang="pt-BR" sz="2400" b="0" dirty="0" smtClean="0"/>
              <a:t>;</a:t>
            </a:r>
          </a:p>
          <a:p>
            <a:pPr marL="342900" indent="-342900" algn="just">
              <a:buFontTx/>
              <a:buChar char="-"/>
            </a:pPr>
            <a:r>
              <a:rPr lang="pt-BR" sz="2400" b="0" dirty="0" smtClean="0"/>
              <a:t>Busca ativa pelos ACS de gestantes e puérperas faltosas;</a:t>
            </a:r>
          </a:p>
          <a:p>
            <a:pPr marL="342900" indent="-342900" algn="just">
              <a:buFontTx/>
              <a:buChar char="-"/>
            </a:pPr>
            <a:r>
              <a:rPr lang="pt-BR" sz="2400" b="0" dirty="0" smtClean="0"/>
              <a:t>Realização de palestras com as gestantes e com a comunidade.</a:t>
            </a:r>
          </a:p>
          <a:p>
            <a:pPr marL="342900" indent="-342900" algn="just">
              <a:buFontTx/>
              <a:buChar char="-"/>
            </a:pPr>
            <a:r>
              <a:rPr lang="pt-BR" sz="2400" b="0" dirty="0" smtClean="0"/>
              <a:t>Monitoramento e avaliação das ações implantadas.</a:t>
            </a:r>
          </a:p>
        </p:txBody>
      </p:sp>
    </p:spTree>
    <p:extLst>
      <p:ext uri="{BB962C8B-B14F-4D97-AF65-F5344CB8AC3E}">
        <p14:creationId xmlns:p14="http://schemas.microsoft.com/office/powerpoint/2010/main" val="44620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7418"/>
            <a:ext cx="7956550" cy="5628746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pt-BR" sz="2400" i="1" dirty="0" smtClean="0"/>
              <a:t>Logística utilizada:</a:t>
            </a:r>
            <a:endParaRPr lang="pt-BR" sz="2400" i="1" dirty="0"/>
          </a:p>
          <a:p>
            <a:endParaRPr lang="pt-BR" sz="2400" b="0" dirty="0"/>
          </a:p>
          <a:p>
            <a:pPr marL="342900" indent="-342900" algn="just">
              <a:buFontTx/>
              <a:buChar char="-"/>
            </a:pPr>
            <a:r>
              <a:rPr lang="pt-BR" sz="2400" b="0" dirty="0" smtClean="0"/>
              <a:t>Adoção do </a:t>
            </a:r>
            <a:r>
              <a:rPr lang="pt-BR" sz="2400" b="0" dirty="0"/>
              <a:t>manual técnico de pré-natal e </a:t>
            </a:r>
            <a:r>
              <a:rPr lang="pt-BR" sz="2400" b="0" dirty="0" smtClean="0"/>
              <a:t>puerpério (MS); </a:t>
            </a:r>
          </a:p>
          <a:p>
            <a:pPr marL="342900" indent="-342900" algn="just">
              <a:buFontTx/>
              <a:buChar char="-"/>
            </a:pPr>
            <a:r>
              <a:rPr lang="pt-BR" sz="2400" b="0" dirty="0" smtClean="0"/>
              <a:t>Utilização da ficha-espelho fornecida pelo curso;</a:t>
            </a:r>
          </a:p>
          <a:p>
            <a:pPr marL="342900" indent="-342900" algn="just">
              <a:buFontTx/>
              <a:buChar char="-"/>
            </a:pPr>
            <a:r>
              <a:rPr lang="pt-BR" sz="2400" b="0" dirty="0" smtClean="0"/>
              <a:t>Utilização Planilha </a:t>
            </a:r>
            <a:r>
              <a:rPr lang="pt-BR" sz="2400" b="0" dirty="0"/>
              <a:t>eletrônica de coleta de </a:t>
            </a:r>
            <a:r>
              <a:rPr lang="pt-BR" sz="2400" b="0" dirty="0" smtClean="0"/>
              <a:t>dados;</a:t>
            </a:r>
          </a:p>
          <a:p>
            <a:pPr marL="342900" indent="-342900" algn="just">
              <a:buFontTx/>
              <a:buChar char="-"/>
            </a:pPr>
            <a:r>
              <a:rPr lang="pt-BR" sz="2400" b="0" dirty="0" smtClean="0"/>
              <a:t>Reuniões </a:t>
            </a:r>
            <a:r>
              <a:rPr lang="pt-BR" sz="2400" b="0" dirty="0"/>
              <a:t>de capacitação da </a:t>
            </a:r>
            <a:r>
              <a:rPr lang="pt-BR" sz="2400" b="0" dirty="0" smtClean="0"/>
              <a:t>equipe </a:t>
            </a:r>
            <a:r>
              <a:rPr lang="pt-BR" sz="2400" b="0" dirty="0"/>
              <a:t>na própria </a:t>
            </a:r>
            <a:r>
              <a:rPr lang="pt-BR" sz="2400" b="0" dirty="0" smtClean="0"/>
              <a:t>UBS;</a:t>
            </a:r>
          </a:p>
          <a:p>
            <a:pPr marL="342900" indent="-342900" algn="just">
              <a:buFontTx/>
              <a:buChar char="-"/>
            </a:pPr>
            <a:r>
              <a:rPr lang="pt-BR" sz="2400" b="0" dirty="0"/>
              <a:t>Uso da sala de </a:t>
            </a:r>
            <a:r>
              <a:rPr lang="pt-BR" sz="2400" b="0" dirty="0" smtClean="0"/>
              <a:t>reunião </a:t>
            </a:r>
            <a:r>
              <a:rPr lang="pt-BR" sz="2400" b="0" dirty="0"/>
              <a:t>para </a:t>
            </a:r>
            <a:r>
              <a:rPr lang="pt-BR" sz="2400" b="0" dirty="0" smtClean="0"/>
              <a:t>palestras e de consultório na própria UBS.</a:t>
            </a:r>
          </a:p>
          <a:p>
            <a:pPr marL="342900" indent="-342900" algn="just">
              <a:buFontTx/>
              <a:buChar char="-"/>
            </a:pPr>
            <a:r>
              <a:rPr lang="pt-BR" sz="2400" b="0" dirty="0" smtClean="0"/>
              <a:t>Mecanografia da SMS.</a:t>
            </a:r>
          </a:p>
          <a:p>
            <a:pPr algn="just"/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286024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9"/>
            <a:ext cx="7620000" cy="672782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pt-BR" b="1" cap="none" spc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Objetivos, </a:t>
            </a:r>
            <a:r>
              <a:rPr lang="pt-BR" b="1" cap="none" spc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Metas </a:t>
            </a:r>
            <a:r>
              <a:rPr lang="pt-BR" b="1" cap="none" spc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e </a:t>
            </a:r>
            <a:r>
              <a:rPr lang="pt-BR" b="1" cap="none" spc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058334"/>
            <a:ext cx="8700654" cy="1920393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/>
              <a:buChar char="•"/>
            </a:pPr>
            <a:r>
              <a:rPr lang="pt-BR" b="0" dirty="0" smtClean="0"/>
              <a:t>Objetivo 1</a:t>
            </a:r>
            <a:r>
              <a:rPr lang="pt-BR" b="0" dirty="0"/>
              <a:t>: Ampliar a cobertura do Programa de Pré-natal e </a:t>
            </a:r>
            <a:r>
              <a:rPr lang="pt-BR" b="0" dirty="0" smtClean="0"/>
              <a:t>Puerpério</a:t>
            </a:r>
            <a:r>
              <a:rPr lang="pt-BR" b="0" dirty="0"/>
              <a:t>.</a:t>
            </a:r>
            <a:endParaRPr lang="pt-BR" b="0" dirty="0" smtClean="0"/>
          </a:p>
          <a:p>
            <a:pPr marL="342900" indent="-342900" algn="just">
              <a:buFont typeface="Arial"/>
              <a:buChar char="•"/>
            </a:pPr>
            <a:r>
              <a:rPr lang="pt-BR" b="0" dirty="0"/>
              <a:t>Meta 1.1: Alcançar 100% de cobertura das gestantes cadastradas no Programa de Pré-Natal e Puerpério da </a:t>
            </a:r>
            <a:r>
              <a:rPr lang="pt-BR" b="0" dirty="0" smtClean="0"/>
              <a:t>UBS.</a:t>
            </a:r>
          </a:p>
          <a:p>
            <a:pPr marL="342900" indent="-342900" algn="just">
              <a:buFont typeface="Arial"/>
              <a:buChar char="•"/>
            </a:pPr>
            <a:r>
              <a:rPr lang="pt-BR" b="0" dirty="0" smtClean="0"/>
              <a:t>Indicador 1.1: Proporção </a:t>
            </a:r>
            <a:r>
              <a:rPr lang="pt-BR" b="0" dirty="0"/>
              <a:t>de gestantes cadastradas no Programa de Pré-Natal e Puerpério</a:t>
            </a:r>
          </a:p>
          <a:p>
            <a:pPr marL="342900" indent="-342900" algn="just">
              <a:buFont typeface="Arial"/>
              <a:buChar char="•"/>
            </a:pPr>
            <a:endParaRPr lang="pt-BR" b="0" dirty="0"/>
          </a:p>
          <a:p>
            <a:endParaRPr lang="pt-BR" dirty="0"/>
          </a:p>
        </p:txBody>
      </p:sp>
      <p:pic>
        <p:nvPicPr>
          <p:cNvPr id="1026" name="Gráfico 1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034" y="3968750"/>
            <a:ext cx="6045566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66254" y="4471265"/>
            <a:ext cx="2673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31 usuárias </a:t>
            </a:r>
          </a:p>
          <a:p>
            <a:r>
              <a:rPr lang="pt-BR" sz="2000" dirty="0" smtClean="0"/>
              <a:t>Mês 02: 42 usuárias</a:t>
            </a:r>
          </a:p>
          <a:p>
            <a:r>
              <a:rPr lang="pt-BR" sz="2000" dirty="0" smtClean="0"/>
              <a:t>Mês 03: 42 usuárias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1271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529168"/>
            <a:ext cx="8672945" cy="5596996"/>
          </a:xfrm>
        </p:spPr>
        <p:txBody>
          <a:bodyPr/>
          <a:lstStyle/>
          <a:p>
            <a:pPr marL="342900" indent="-342900" algn="just">
              <a:buFont typeface="Arial"/>
              <a:buChar char="•"/>
            </a:pPr>
            <a:r>
              <a:rPr lang="pt-BR" b="0" dirty="0"/>
              <a:t>Meta 1.2: Garantir a 100% das puérperas cadastradas no programa de Pré-Natal e Puerpério da UBS consulta puerperal antes dos 42 dias após o parto</a:t>
            </a:r>
            <a:r>
              <a:rPr lang="pt-BR" b="0" dirty="0" smtClean="0"/>
              <a:t>.</a:t>
            </a:r>
          </a:p>
          <a:p>
            <a:pPr marL="342900" indent="-342900" algn="just">
              <a:buFont typeface="Arial"/>
              <a:buChar char="•"/>
            </a:pPr>
            <a:r>
              <a:rPr lang="pt-BR" b="0" dirty="0" smtClean="0"/>
              <a:t>Indicador 1.2: Proporção de Puérperas até 42 dias pós-parto.</a:t>
            </a:r>
            <a:endParaRPr lang="en-AU" b="0" dirty="0"/>
          </a:p>
          <a:p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665016" y="2642465"/>
            <a:ext cx="5181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01: 05 usuárias puérperas (100%)</a:t>
            </a:r>
          </a:p>
          <a:p>
            <a:r>
              <a:rPr lang="pt-BR" sz="2000" dirty="0" smtClean="0"/>
              <a:t>Mês 02: 04 usuárias </a:t>
            </a:r>
            <a:r>
              <a:rPr lang="pt-BR" sz="2000" dirty="0"/>
              <a:t>puérperas (100%)</a:t>
            </a:r>
            <a:endParaRPr lang="pt-BR" sz="2000" dirty="0" smtClean="0"/>
          </a:p>
          <a:p>
            <a:r>
              <a:rPr lang="pt-BR" sz="2000" dirty="0" smtClean="0"/>
              <a:t>Mês 03: 08 usuárias </a:t>
            </a:r>
            <a:r>
              <a:rPr lang="pt-BR" sz="2000" dirty="0"/>
              <a:t>puérperas (100%)</a:t>
            </a:r>
          </a:p>
        </p:txBody>
      </p:sp>
    </p:spTree>
    <p:extLst>
      <p:ext uri="{BB962C8B-B14F-4D97-AF65-F5344CB8AC3E}">
        <p14:creationId xmlns:p14="http://schemas.microsoft.com/office/powerpoint/2010/main" val="267677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397</TotalTime>
  <Words>1976</Words>
  <Application>Microsoft Office PowerPoint</Application>
  <PresentationFormat>Apresentação na tela (4:3)</PresentationFormat>
  <Paragraphs>227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7" baseType="lpstr">
      <vt:lpstr>Arial</vt:lpstr>
      <vt:lpstr>Arial Black</vt:lpstr>
      <vt:lpstr>Wingdings</vt:lpstr>
      <vt:lpstr>Essential</vt:lpstr>
      <vt:lpstr>Especialização em Saúde da Família Modalidade a Distância Turma 9   Melhoria da Atenção ao Pré-natal e Puerpério, na UBS da família da planaltina, no município de Redenção do Gurguéia, PI  </vt:lpstr>
      <vt:lpstr>Introdução</vt:lpstr>
      <vt:lpstr>Apresentação do PowerPoint</vt:lpstr>
      <vt:lpstr>Apresentação do PowerPoint</vt:lpstr>
      <vt:lpstr>Objetivo</vt:lpstr>
      <vt:lpstr>Metodologia</vt:lpstr>
      <vt:lpstr>Apresentação do PowerPoint</vt:lpstr>
      <vt:lpstr>Objetivos, Metas e 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 </vt:lpstr>
      <vt:lpstr>Apresentação do PowerPoint</vt:lpstr>
      <vt:lpstr>Reflexão Crítica sobre o processo pessoal de aprendizagem </vt:lpstr>
      <vt:lpstr>Obrigado!!!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ao Pré-natal e Puerpério, na UBS da Família da Planaltina, no Município de Redenção do Gurguéia, PI</dc:title>
  <dc:creator>Rosalves Junior</dc:creator>
  <cp:lastModifiedBy>Danilo Moura</cp:lastModifiedBy>
  <cp:revision>40</cp:revision>
  <cp:lastPrinted>2016-03-15T10:47:02Z</cp:lastPrinted>
  <dcterms:created xsi:type="dcterms:W3CDTF">2016-02-08T17:25:42Z</dcterms:created>
  <dcterms:modified xsi:type="dcterms:W3CDTF">2016-03-15T10:51:44Z</dcterms:modified>
</cp:coreProperties>
</file>